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1" r:id="rId4"/>
    <p:sldId id="262" r:id="rId5"/>
    <p:sldId id="263" r:id="rId6"/>
    <p:sldId id="259" r:id="rId7"/>
    <p:sldId id="260" r:id="rId8"/>
    <p:sldId id="264" r:id="rId9"/>
    <p:sldId id="269" r:id="rId10"/>
    <p:sldId id="266" r:id="rId11"/>
    <p:sldId id="267" r:id="rId12"/>
    <p:sldId id="268" r:id="rId13"/>
    <p:sldId id="270" r:id="rId14"/>
    <p:sldId id="271" r:id="rId15"/>
    <p:sldId id="272" r:id="rId16"/>
    <p:sldId id="273" r:id="rId17"/>
    <p:sldId id="274" r:id="rId18"/>
    <p:sldId id="275" r:id="rId19"/>
    <p:sldId id="276" r:id="rId20"/>
    <p:sldId id="277" r:id="rId21"/>
    <p:sldId id="292" r:id="rId22"/>
    <p:sldId id="278" r:id="rId23"/>
    <p:sldId id="279" r:id="rId24"/>
    <p:sldId id="280" r:id="rId25"/>
    <p:sldId id="281" r:id="rId26"/>
    <p:sldId id="282" r:id="rId27"/>
    <p:sldId id="283" r:id="rId28"/>
    <p:sldId id="284" r:id="rId29"/>
    <p:sldId id="285" r:id="rId30"/>
    <p:sldId id="289" r:id="rId31"/>
    <p:sldId id="290" r:id="rId32"/>
    <p:sldId id="287" r:id="rId33"/>
    <p:sldId id="291" r:id="rId34"/>
    <p:sldId id="286" r:id="rId35"/>
    <p:sldId id="288" r:id="rId36"/>
    <p:sldId id="293" r:id="rId37"/>
    <p:sldId id="294" r:id="rId38"/>
    <p:sldId id="295" r:id="rId39"/>
    <p:sldId id="296" r:id="rId40"/>
    <p:sldId id="297" r:id="rId41"/>
    <p:sldId id="298" r:id="rId42"/>
    <p:sldId id="299" r:id="rId43"/>
    <p:sldId id="301" r:id="rId44"/>
    <p:sldId id="304" r:id="rId45"/>
    <p:sldId id="302" r:id="rId46"/>
    <p:sldId id="303" r:id="rId47"/>
    <p:sldId id="315" r:id="rId48"/>
    <p:sldId id="307" r:id="rId49"/>
    <p:sldId id="318" r:id="rId50"/>
    <p:sldId id="316" r:id="rId51"/>
    <p:sldId id="309" r:id="rId52"/>
    <p:sldId id="322" r:id="rId53"/>
    <p:sldId id="326" r:id="rId54"/>
    <p:sldId id="324" r:id="rId55"/>
    <p:sldId id="325" r:id="rId56"/>
    <p:sldId id="306" r:id="rId57"/>
    <p:sldId id="308" r:id="rId58"/>
    <p:sldId id="310" r:id="rId59"/>
    <p:sldId id="319" r:id="rId60"/>
    <p:sldId id="321" r:id="rId61"/>
    <p:sldId id="311" r:id="rId62"/>
    <p:sldId id="312" r:id="rId63"/>
    <p:sldId id="313" r:id="rId64"/>
    <p:sldId id="314"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58"/>
    <p:restoredTop sz="94696"/>
  </p:normalViewPr>
  <p:slideViewPr>
    <p:cSldViewPr snapToGrid="0">
      <p:cViewPr varScale="1">
        <p:scale>
          <a:sx n="83" d="100"/>
          <a:sy n="83" d="100"/>
        </p:scale>
        <p:origin x="224"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0CD69-1755-3169-350B-36F53912382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0C6BF5-C833-EC65-941B-72DD877A82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ECD61EA-38A2-F97D-3D57-0714EB0E5546}"/>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5" name="フッター プレースホルダー 4">
            <a:extLst>
              <a:ext uri="{FF2B5EF4-FFF2-40B4-BE49-F238E27FC236}">
                <a16:creationId xmlns:a16="http://schemas.microsoft.com/office/drawing/2014/main" id="{A17F5FEB-2A61-EE99-6BAC-294B88196C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F2CCADA-013B-CFDC-95FB-5B74A75B96E3}"/>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1705055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1808D2-6EBA-36D0-267A-3F6C8CFDA4E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5396B5-8FF4-7519-ED14-879099FEB49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240B5A0-8431-59A5-9404-17EF7B68B850}"/>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5" name="フッター プレースホルダー 4">
            <a:extLst>
              <a:ext uri="{FF2B5EF4-FFF2-40B4-BE49-F238E27FC236}">
                <a16:creationId xmlns:a16="http://schemas.microsoft.com/office/drawing/2014/main" id="{B37E762F-D336-B3D4-D186-B0A7518088C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488328-33E1-9979-3987-FD2BE95CB2C7}"/>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78441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F32FFB-B5ED-8ECA-EF6C-C43452F5C0D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9FF032-78ED-6434-66D2-92664F442E0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B91E1EE-22F7-DAE6-F1BE-F3595B1B6BD5}"/>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5" name="フッター プレースホルダー 4">
            <a:extLst>
              <a:ext uri="{FF2B5EF4-FFF2-40B4-BE49-F238E27FC236}">
                <a16:creationId xmlns:a16="http://schemas.microsoft.com/office/drawing/2014/main" id="{2B3C5478-264B-4F60-7158-0192AC406E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F6FBD6-45B1-687F-99CB-C1D62E7567DE}"/>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321285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4056-2450-7F12-4474-F823B3A70A6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504046-4C24-54A6-BD2E-C4D4A34CAA8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AE95D1-8DA2-DF7E-5764-CED866D27E5A}"/>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5" name="フッター プレースホルダー 4">
            <a:extLst>
              <a:ext uri="{FF2B5EF4-FFF2-40B4-BE49-F238E27FC236}">
                <a16:creationId xmlns:a16="http://schemas.microsoft.com/office/drawing/2014/main" id="{F6288D0D-AFE9-6C92-DB11-7985A9C43B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046730-1B8E-0813-C1E2-207B6345A1B8}"/>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391253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1F0D-11EA-A331-6802-B56E4570089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5217E8-E342-B5EA-000D-30015DD38B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9140F23-BC57-9729-A973-C0363DCE641B}"/>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5" name="フッター プレースホルダー 4">
            <a:extLst>
              <a:ext uri="{FF2B5EF4-FFF2-40B4-BE49-F238E27FC236}">
                <a16:creationId xmlns:a16="http://schemas.microsoft.com/office/drawing/2014/main" id="{C3E288EC-EB0A-C263-4E84-32DF55A799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3893F4-F677-BAF3-9EA6-5494A94E5C2E}"/>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220744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58C9E-F4DF-BE36-A0A7-E4A156316B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2FF820-C223-4062-AC05-A843A76BF04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FF70DAE-D30C-31E5-E7F6-A47B57E49A6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C71C1DD-6FA3-B627-4044-C25EDC753786}"/>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6" name="フッター プレースホルダー 5">
            <a:extLst>
              <a:ext uri="{FF2B5EF4-FFF2-40B4-BE49-F238E27FC236}">
                <a16:creationId xmlns:a16="http://schemas.microsoft.com/office/drawing/2014/main" id="{2D24145E-4B58-8FA1-2162-5631F0E281D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7011FA-7DA6-462F-9399-A870228956B3}"/>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342603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608BAC-F2AA-C8FA-A0F6-38F901C2092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E8EA9B-3FAA-5FFF-1A08-3294B0E4A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528434C-14EC-F6A1-8638-741F3D42AB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8095FFB-9CD2-E4E2-8EE0-85DDD91C2B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1E31B72-D4BF-D537-B4C4-F53CE2A87D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F9F0E7B-7342-A40D-EA78-5F6D9BAC54FE}"/>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8" name="フッター プレースホルダー 7">
            <a:extLst>
              <a:ext uri="{FF2B5EF4-FFF2-40B4-BE49-F238E27FC236}">
                <a16:creationId xmlns:a16="http://schemas.microsoft.com/office/drawing/2014/main" id="{EB92B5CE-4722-F7FF-A981-2FB6FCCEC07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341564A-E401-4C93-6352-49E24B0A6F33}"/>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420533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505E9-B0CE-D6E0-D2A2-6D62C05F93C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71129F1-CDF8-736F-08DB-B0A17C7A8477}"/>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4" name="フッター プレースホルダー 3">
            <a:extLst>
              <a:ext uri="{FF2B5EF4-FFF2-40B4-BE49-F238E27FC236}">
                <a16:creationId xmlns:a16="http://schemas.microsoft.com/office/drawing/2014/main" id="{04FCFE2D-89D8-6549-6394-9F52A1659DD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29BE88C-5D78-D744-BA7B-C6D5A3D2A0EE}"/>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117178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3D2199B-24F5-12DB-D490-2A1C7C42F40C}"/>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3" name="フッター プレースホルダー 2">
            <a:extLst>
              <a:ext uri="{FF2B5EF4-FFF2-40B4-BE49-F238E27FC236}">
                <a16:creationId xmlns:a16="http://schemas.microsoft.com/office/drawing/2014/main" id="{892EE469-59FA-0894-CE23-C12C668B3AD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CDE258-53EE-F40D-E7DE-E25C710CB4D4}"/>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227641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87884-D1AA-02CA-A6E5-C1131EA6E7C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0BBB79-6FF7-56AB-72EE-83792D531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CFCA660-B702-7CC4-AA75-DA99CABC6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D3BCBAC-2606-20B8-7D7D-9012F2F44BEE}"/>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6" name="フッター プレースホルダー 5">
            <a:extLst>
              <a:ext uri="{FF2B5EF4-FFF2-40B4-BE49-F238E27FC236}">
                <a16:creationId xmlns:a16="http://schemas.microsoft.com/office/drawing/2014/main" id="{CE56F1E8-40F0-AB60-114D-477D70714A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7B56CD8-04AB-3CDC-2B3E-6B73493AA65B}"/>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46655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71717-A51F-ACB4-180C-3F6D7878BF0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9355E04-2B7D-7E08-1807-D689CFE26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653D073-49C1-FFF1-D219-50E4F26B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9CD05E0-FCCE-B725-75AD-DFDDF3B11ADB}"/>
              </a:ext>
            </a:extLst>
          </p:cNvPr>
          <p:cNvSpPr>
            <a:spLocks noGrp="1"/>
          </p:cNvSpPr>
          <p:nvPr>
            <p:ph type="dt" sz="half" idx="10"/>
          </p:nvPr>
        </p:nvSpPr>
        <p:spPr/>
        <p:txBody>
          <a:bodyPr/>
          <a:lstStyle/>
          <a:p>
            <a:fld id="{632ED152-DA47-014F-84DF-CDCC722BC1C8}" type="datetimeFigureOut">
              <a:rPr kumimoji="1" lang="ja-JP" altLang="en-US" smtClean="0"/>
              <a:t>2025/4/4</a:t>
            </a:fld>
            <a:endParaRPr kumimoji="1" lang="ja-JP" altLang="en-US"/>
          </a:p>
        </p:txBody>
      </p:sp>
      <p:sp>
        <p:nvSpPr>
          <p:cNvPr id="6" name="フッター プレースホルダー 5">
            <a:extLst>
              <a:ext uri="{FF2B5EF4-FFF2-40B4-BE49-F238E27FC236}">
                <a16:creationId xmlns:a16="http://schemas.microsoft.com/office/drawing/2014/main" id="{70F4CACB-37A7-718C-1ACB-ECCFC2A257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D0B8DA-40F6-2D7B-342E-0800807F5332}"/>
              </a:ext>
            </a:extLst>
          </p:cNvPr>
          <p:cNvSpPr>
            <a:spLocks noGrp="1"/>
          </p:cNvSpPr>
          <p:nvPr>
            <p:ph type="sldNum" sz="quarter" idx="12"/>
          </p:nvPr>
        </p:nvSpPr>
        <p:spPr/>
        <p:txBody>
          <a:body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136434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2252BF8-9555-F753-47C9-E49876E8D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24B7D5-96D2-C09D-AFEE-17E00224C8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F4188A-4E95-4F62-F990-2A81B83355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ED152-DA47-014F-84DF-CDCC722BC1C8}" type="datetimeFigureOut">
              <a:rPr kumimoji="1" lang="ja-JP" altLang="en-US" smtClean="0"/>
              <a:t>2025/4/4</a:t>
            </a:fld>
            <a:endParaRPr kumimoji="1" lang="ja-JP" altLang="en-US"/>
          </a:p>
        </p:txBody>
      </p:sp>
      <p:sp>
        <p:nvSpPr>
          <p:cNvPr id="5" name="フッター プレースホルダー 4">
            <a:extLst>
              <a:ext uri="{FF2B5EF4-FFF2-40B4-BE49-F238E27FC236}">
                <a16:creationId xmlns:a16="http://schemas.microsoft.com/office/drawing/2014/main" id="{21FD82DD-6ACD-67FD-E123-B4C1DE1D8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7C673A9-E96C-BE14-B139-C19B64450D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645F-25D0-E746-8F99-CE8A745793DC}" type="slidenum">
              <a:rPr kumimoji="1" lang="ja-JP" altLang="en-US" smtClean="0"/>
              <a:t>‹#›</a:t>
            </a:fld>
            <a:endParaRPr kumimoji="1" lang="ja-JP" altLang="en-US"/>
          </a:p>
        </p:txBody>
      </p:sp>
    </p:spTree>
    <p:extLst>
      <p:ext uri="{BB962C8B-B14F-4D97-AF65-F5344CB8AC3E}">
        <p14:creationId xmlns:p14="http://schemas.microsoft.com/office/powerpoint/2010/main" val="2510730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juliagaussianprocesses.github.io/AbstractGPs.jl/dev/examples/2-deep-kernel-learning/" TargetMode="External"/><Relationship Id="rId3" Type="http://schemas.openxmlformats.org/officeDocument/2006/relationships/hyperlink" Target="https://turing.ml/dev/tutorials/03-bayesian-neural-network/" TargetMode="External"/><Relationship Id="rId7" Type="http://schemas.openxmlformats.org/officeDocument/2006/relationships/hyperlink" Target="https://gist.github.com/luiarthur/7a1dfa6a980d11a00862152a371a5cf3" TargetMode="External"/><Relationship Id="rId2" Type="http://schemas.openxmlformats.org/officeDocument/2006/relationships/hyperlink" Target="https://docs.juliahub.com/DiffEqFlux/BdO4p/1.13.0/examples/NeuralODE_Flux/" TargetMode="External"/><Relationship Id="rId1" Type="http://schemas.openxmlformats.org/officeDocument/2006/relationships/slideLayout" Target="../slideLayouts/slideLayout2.xml"/><Relationship Id="rId6" Type="http://schemas.openxmlformats.org/officeDocument/2006/relationships/hyperlink" Target="https://iwasnothing.medium.com/use-transformer-in-julia-8409d2c0b642" TargetMode="External"/><Relationship Id="rId5" Type="http://schemas.openxmlformats.org/officeDocument/2006/relationships/hyperlink" Target="https://medium.com/analytics-vidhya/time-series-prediction-feat-introduction-of-julia-78ed6897910c" TargetMode="External"/><Relationship Id="rId10" Type="http://schemas.openxmlformats.org/officeDocument/2006/relationships/hyperlink" Target="https://fluxml.ai/Flux.jl/stable/" TargetMode="External"/><Relationship Id="rId4" Type="http://schemas.openxmlformats.org/officeDocument/2006/relationships/hyperlink" Target="https://turing.ml/dev/tutorials/12-gaussian-process/" TargetMode="External"/><Relationship Id="rId9" Type="http://schemas.openxmlformats.org/officeDocument/2006/relationships/hyperlink" Target="https://github.com/tallamjr/tubingen-probabilistic-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data.jma.go.jp/gmd/risk/obsdl/index.ph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20C47-1405-B23A-E268-8AB0015DE3A7}"/>
              </a:ext>
            </a:extLst>
          </p:cNvPr>
          <p:cNvSpPr>
            <a:spLocks noGrp="1"/>
          </p:cNvSpPr>
          <p:nvPr>
            <p:ph type="title"/>
          </p:nvPr>
        </p:nvSpPr>
        <p:spPr>
          <a:xfrm>
            <a:off x="0" y="58394"/>
            <a:ext cx="10515600" cy="1029001"/>
          </a:xfrm>
        </p:spPr>
        <p:txBody>
          <a:bodyPr/>
          <a:lstStyle/>
          <a:p>
            <a:r>
              <a:rPr lang="ja-JP" altLang="en-US"/>
              <a:t>参考資料</a:t>
            </a:r>
            <a:endParaRPr kumimoji="1" lang="ja-JP" altLang="en-US"/>
          </a:p>
        </p:txBody>
      </p:sp>
      <p:sp>
        <p:nvSpPr>
          <p:cNvPr id="3" name="コンテンツ プレースホルダー 2">
            <a:extLst>
              <a:ext uri="{FF2B5EF4-FFF2-40B4-BE49-F238E27FC236}">
                <a16:creationId xmlns:a16="http://schemas.microsoft.com/office/drawing/2014/main" id="{4DD671C8-045A-3DF4-32E3-168E636FB26E}"/>
              </a:ext>
            </a:extLst>
          </p:cNvPr>
          <p:cNvSpPr>
            <a:spLocks noGrp="1"/>
          </p:cNvSpPr>
          <p:nvPr>
            <p:ph idx="1"/>
          </p:nvPr>
        </p:nvSpPr>
        <p:spPr>
          <a:xfrm>
            <a:off x="220362" y="1032497"/>
            <a:ext cx="11765692" cy="5318876"/>
          </a:xfrm>
        </p:spPr>
        <p:txBody>
          <a:bodyPr>
            <a:normAutofit fontScale="85000" lnSpcReduction="20000"/>
          </a:bodyPr>
          <a:lstStyle/>
          <a:p>
            <a:r>
              <a:rPr kumimoji="1" lang="en-US" altLang="ja-JP" dirty="0">
                <a:hlinkClick r:id="rId2"/>
              </a:rPr>
              <a:t>https://docs.juliahub.com/DiffEqFlux/BdO4p/1.13.0/examples/NeuralODE_Flux/</a:t>
            </a:r>
            <a:endParaRPr kumimoji="1" lang="en-US" altLang="ja-JP" dirty="0"/>
          </a:p>
          <a:p>
            <a:r>
              <a:rPr kumimoji="1" lang="en-US" altLang="ja-JP" dirty="0">
                <a:hlinkClick r:id="rId3"/>
              </a:rPr>
              <a:t>https://turing.ml/dev/tutorials/03-bayesian-neural-network/</a:t>
            </a:r>
            <a:endParaRPr lang="en-US" altLang="ja-JP" dirty="0"/>
          </a:p>
          <a:p>
            <a:r>
              <a:rPr kumimoji="1" lang="en-US" altLang="ja-JP" dirty="0">
                <a:hlinkClick r:id="rId4"/>
              </a:rPr>
              <a:t>https://turing.ml/dev/tutorials/12-gaussian-process/</a:t>
            </a:r>
            <a:endParaRPr kumimoji="1" lang="en-US" altLang="ja-JP" dirty="0"/>
          </a:p>
          <a:p>
            <a:r>
              <a:rPr kumimoji="1" lang="en-US" altLang="ja-JP" dirty="0">
                <a:hlinkClick r:id="rId5"/>
              </a:rPr>
              <a:t>https://medium.com/analytics-vidhya/time-series-prediction-feat-introduction-of-julia-78ed6897910c</a:t>
            </a:r>
            <a:endParaRPr lang="en-US" altLang="ja-JP" dirty="0"/>
          </a:p>
          <a:p>
            <a:r>
              <a:rPr kumimoji="1" lang="en-US" altLang="ja-JP" dirty="0">
                <a:hlinkClick r:id="rId6"/>
              </a:rPr>
              <a:t>https://iwasnothing.medium.com/use-transformer-in-julia-8409d2c0b642</a:t>
            </a:r>
            <a:endParaRPr kumimoji="1" lang="en-US" altLang="ja-JP" dirty="0"/>
          </a:p>
          <a:p>
            <a:r>
              <a:rPr kumimoji="1" lang="en-US" altLang="ja-JP" dirty="0">
                <a:hlinkClick r:id="rId7"/>
              </a:rPr>
              <a:t>https://gist.github.com/luiarthur/7a1dfa6a980d11a00862152a371a5cf3</a:t>
            </a:r>
            <a:endParaRPr kumimoji="1" lang="en-US" altLang="ja-JP" dirty="0"/>
          </a:p>
          <a:p>
            <a:r>
              <a:rPr kumimoji="1" lang="en-US" altLang="ja-JP" dirty="0">
                <a:hlinkClick r:id="rId8"/>
              </a:rPr>
              <a:t>https://juliagaussianprocesses.github.io/AbstractGPs.jl/dev/examples/2-deep-kernel-learning/</a:t>
            </a:r>
            <a:endParaRPr kumimoji="1" lang="en-US" altLang="ja-JP" dirty="0"/>
          </a:p>
          <a:p>
            <a:r>
              <a:rPr kumimoji="1" lang="en-US" altLang="ja-JP" dirty="0">
                <a:hlinkClick r:id="rId9"/>
              </a:rPr>
              <a:t>https://github.com/tallamjr/tubingen-probabilistic-ml</a:t>
            </a:r>
            <a:endParaRPr kumimoji="1" lang="en-US" altLang="ja-JP" dirty="0"/>
          </a:p>
          <a:p>
            <a:r>
              <a:rPr kumimoji="1" lang="en-US" altLang="ja-JP" dirty="0">
                <a:hlinkClick r:id="rId10"/>
              </a:rPr>
              <a:t>https://fluxml.ai/Flux.jl/stable/</a:t>
            </a:r>
            <a:endParaRPr kumimoji="1" lang="en-US" altLang="ja-JP" dirty="0"/>
          </a:p>
          <a:p>
            <a:r>
              <a:rPr lang="en-US" altLang="ja-JP" dirty="0"/>
              <a:t>https://</a:t>
            </a:r>
            <a:r>
              <a:rPr lang="en-US" altLang="ja-JP" dirty="0" err="1"/>
              <a:t>www.microsoft.com</a:t>
            </a:r>
            <a:r>
              <a:rPr lang="en-US" altLang="ja-JP" dirty="0"/>
              <a:t>/</a:t>
            </a:r>
            <a:r>
              <a:rPr lang="en-US" altLang="ja-JP" dirty="0" err="1"/>
              <a:t>en</a:t>
            </a:r>
            <a:r>
              <a:rPr lang="en-US" altLang="ja-JP" dirty="0"/>
              <a:t>-us/research/uploads/prod/2006/01/Bishop-Pattern-Recognition-and-Machine-Learning-2006.pdf</a:t>
            </a:r>
          </a:p>
          <a:p>
            <a:endParaRPr lang="en-US" altLang="ja-JP" dirty="0"/>
          </a:p>
        </p:txBody>
      </p:sp>
    </p:spTree>
    <p:extLst>
      <p:ext uri="{BB962C8B-B14F-4D97-AF65-F5344CB8AC3E}">
        <p14:creationId xmlns:p14="http://schemas.microsoft.com/office/powerpoint/2010/main" val="3547454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BC174-1601-52F5-5843-DB2D9CCB2B0F}"/>
              </a:ext>
            </a:extLst>
          </p:cNvPr>
          <p:cNvSpPr>
            <a:spLocks noGrp="1"/>
          </p:cNvSpPr>
          <p:nvPr>
            <p:ph type="title"/>
          </p:nvPr>
        </p:nvSpPr>
        <p:spPr>
          <a:xfrm>
            <a:off x="838200" y="365126"/>
            <a:ext cx="10515600" cy="535420"/>
          </a:xfrm>
        </p:spPr>
        <p:txBody>
          <a:bodyPr>
            <a:normAutofit fontScale="90000"/>
          </a:bodyPr>
          <a:lstStyle/>
          <a:p>
            <a:r>
              <a:rPr kumimoji="1" lang="ja-JP" altLang="en-US"/>
              <a:t>最適化してみる</a:t>
            </a:r>
          </a:p>
        </p:txBody>
      </p:sp>
      <p:sp>
        <p:nvSpPr>
          <p:cNvPr id="3" name="コンテンツ プレースホルダー 2">
            <a:extLst>
              <a:ext uri="{FF2B5EF4-FFF2-40B4-BE49-F238E27FC236}">
                <a16:creationId xmlns:a16="http://schemas.microsoft.com/office/drawing/2014/main" id="{C5FD1313-DA07-479A-C459-456534231BC9}"/>
              </a:ext>
            </a:extLst>
          </p:cNvPr>
          <p:cNvSpPr>
            <a:spLocks noGrp="1"/>
          </p:cNvSpPr>
          <p:nvPr>
            <p:ph idx="1"/>
          </p:nvPr>
        </p:nvSpPr>
        <p:spPr>
          <a:xfrm>
            <a:off x="175846" y="900546"/>
            <a:ext cx="11869616" cy="5082453"/>
          </a:xfrm>
        </p:spPr>
        <p:txBody>
          <a:bodyPr>
            <a:normAutofit fontScale="85000" lnSpcReduction="20000"/>
          </a:bodyPr>
          <a:lstStyle/>
          <a:p>
            <a:r>
              <a:rPr kumimoji="1" lang="ja-JP" altLang="en-US"/>
              <a:t>損失関数を定義して　</a:t>
            </a:r>
            <a:r>
              <a:rPr kumimoji="1" lang="en-US" altLang="ja-JP" dirty="0" err="1"/>
              <a:t>adam</a:t>
            </a:r>
            <a:r>
              <a:rPr kumimoji="1" lang="ja-JP" altLang="en-US"/>
              <a:t>で最適化</a:t>
            </a:r>
            <a:r>
              <a:rPr kumimoji="1" lang="en-US" altLang="ja-JP" dirty="0"/>
              <a:t>  </a:t>
            </a:r>
            <a:r>
              <a:rPr lang="en-US" altLang="ja-JP" b="0" dirty="0" err="1">
                <a:effectLst/>
                <a:latin typeface="Menlo" panose="020B0609030804020204" pitchFamily="49" charset="0"/>
              </a:rPr>
              <a:t>DiffEqFlux</a:t>
            </a:r>
            <a:r>
              <a:rPr lang="ja-JP" altLang="en-US" b="0">
                <a:effectLst/>
                <a:latin typeface="Menlo" panose="020B0609030804020204" pitchFamily="49" charset="0"/>
              </a:rPr>
              <a:t>ライブラーリはもし初期パラメータはランダムだとエラーが出やすい（試したコードは</a:t>
            </a:r>
            <a:r>
              <a:rPr lang="ja-JP" altLang="en-US">
                <a:latin typeface="Menlo" panose="020B0609030804020204" pitchFamily="49" charset="0"/>
              </a:rPr>
              <a:t>訓練回数</a:t>
            </a:r>
            <a:r>
              <a:rPr lang="en-US" altLang="ja-JP" b="0" dirty="0">
                <a:effectLst/>
                <a:latin typeface="Menlo" panose="020B0609030804020204" pitchFamily="49" charset="0"/>
              </a:rPr>
              <a:t>2</a:t>
            </a:r>
            <a:r>
              <a:rPr lang="ja-JP" altLang="en-US" b="0">
                <a:effectLst/>
                <a:latin typeface="Menlo" panose="020B0609030804020204" pitchFamily="49" charset="0"/>
              </a:rPr>
              <a:t>回しかできない</a:t>
            </a:r>
            <a:r>
              <a:rPr lang="en-US" altLang="ja-JP" b="0" dirty="0">
                <a:effectLst/>
                <a:latin typeface="Menlo" panose="020B0609030804020204" pitchFamily="49" charset="0"/>
              </a:rPr>
              <a:t>)</a:t>
            </a:r>
          </a:p>
          <a:p>
            <a:r>
              <a:rPr lang="ja-JP" altLang="en-US"/>
              <a:t>コード</a:t>
            </a:r>
            <a:endParaRPr lang="en-US" altLang="ja-JP" dirty="0"/>
          </a:p>
          <a:p>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(p)</a:t>
            </a:r>
            <a:r>
              <a:rPr lang="ja-JP" altLang="en-US" b="0">
                <a:solidFill>
                  <a:srgbClr val="D4D4D4"/>
                </a:solidFill>
                <a:effectLst/>
                <a:latin typeface="Menlo" panose="020B0609030804020204" pitchFamily="49" charset="0"/>
              </a:rPr>
              <a:t>　</a:t>
            </a:r>
            <a:r>
              <a:rPr lang="en-US" altLang="ja-JP" b="0" dirty="0">
                <a:solidFill>
                  <a:srgbClr val="D4D4D4"/>
                </a:solidFill>
                <a:effectLst/>
                <a:latin typeface="Menlo" panose="020B0609030804020204" pitchFamily="49" charset="0"/>
              </a:rPr>
              <a:t>#</a:t>
            </a:r>
            <a:r>
              <a:rPr lang="ja-JP" altLang="en-US" b="0">
                <a:solidFill>
                  <a:srgbClr val="D4D4D4"/>
                </a:solidFill>
                <a:effectLst/>
                <a:latin typeface="Menlo" panose="020B0609030804020204" pitchFamily="49" charset="0"/>
              </a:rPr>
              <a:t>損失関数定義</a:t>
            </a:r>
            <a:endParaRPr lang="en-US" altLang="ja-JP" b="0" dirty="0">
              <a:solidFill>
                <a:srgbClr val="D4D4D4"/>
              </a:solidFill>
              <a:effectLst/>
              <a:latin typeface="Menlo" panose="020B0609030804020204" pitchFamily="49" charset="0"/>
            </a:endParaRPr>
          </a:p>
          <a:p>
            <a:r>
              <a:rPr lang="en-US" altLang="ja-JP" b="0" dirty="0" err="1">
                <a:solidFill>
                  <a:srgbClr val="D4D4D4"/>
                </a:solidFill>
                <a:effectLst/>
                <a:latin typeface="Menlo" panose="020B0609030804020204" pitchFamily="49" charset="0"/>
              </a:rPr>
              <a:t>tmp_prob</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remake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prob,p</a:t>
            </a:r>
            <a:r>
              <a:rPr lang="en-US" altLang="ja-JP" b="0" dirty="0">
                <a:solidFill>
                  <a:srgbClr val="D4D4D4"/>
                </a:solidFill>
                <a:effectLst/>
                <a:latin typeface="Menlo" panose="020B0609030804020204" pitchFamily="49" charset="0"/>
              </a:rPr>
              <a:t>=p)</a:t>
            </a:r>
          </a:p>
          <a:p>
            <a:r>
              <a:rPr lang="en-US" altLang="ja-JP" b="0" dirty="0" err="1">
                <a:solidFill>
                  <a:srgbClr val="D4D4D4"/>
                </a:solidFill>
                <a:effectLst/>
                <a:latin typeface="Menlo" panose="020B0609030804020204" pitchFamily="49" charset="0"/>
              </a:rPr>
              <a:t>tmp_sol</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tmp_prob,saveat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return</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sum</a:t>
            </a:r>
            <a:r>
              <a:rPr lang="en-US" altLang="ja-JP" b="0" dirty="0">
                <a:solidFill>
                  <a:srgbClr val="D4D4D4"/>
                </a:solidFill>
                <a:effectLst/>
                <a:latin typeface="Menlo" panose="020B0609030804020204" pitchFamily="49" charset="0"/>
              </a:rPr>
              <a:t>(abs2,</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tmp_sol</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]-dataset[:,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res=</a:t>
            </a:r>
            <a:r>
              <a:rPr lang="en-US" altLang="ja-JP" b="0" dirty="0" err="1">
                <a:solidFill>
                  <a:srgbClr val="D4D4D4"/>
                </a:solidFill>
                <a:effectLst/>
                <a:latin typeface="Menlo" panose="020B0609030804020204" pitchFamily="49" charset="0"/>
              </a:rPr>
              <a:t>DiffEqFlux.</a:t>
            </a:r>
            <a:r>
              <a:rPr lang="en-US" altLang="ja-JP" b="0" dirty="0" err="1">
                <a:solidFill>
                  <a:srgbClr val="DCDCAA"/>
                </a:solidFill>
                <a:effectLst/>
                <a:latin typeface="Menlo" panose="020B0609030804020204" pitchFamily="49" charset="0"/>
              </a:rPr>
              <a:t>sciml_train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loss,p,</a:t>
            </a:r>
            <a:r>
              <a:rPr lang="en-US" altLang="ja-JP" b="0" dirty="0" err="1">
                <a:solidFill>
                  <a:srgbClr val="DCDCAA"/>
                </a:solidFill>
                <a:effectLst/>
                <a:latin typeface="Menlo" panose="020B0609030804020204" pitchFamily="49" charset="0"/>
              </a:rPr>
              <a:t>Adam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0.05</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maxiters</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a:t>
            </a:r>
            <a:r>
              <a:rPr lang="ja-JP" altLang="en-US" b="0">
                <a:solidFill>
                  <a:srgbClr val="D4D4D4"/>
                </a:solidFill>
                <a:effectLst/>
                <a:latin typeface="Menlo" panose="020B0609030804020204" pitchFamily="49" charset="0"/>
              </a:rPr>
              <a:t>　</a:t>
            </a:r>
            <a:r>
              <a:rPr lang="en-US" altLang="ja-JP" b="0" dirty="0">
                <a:solidFill>
                  <a:srgbClr val="D4D4D4"/>
                </a:solidFill>
                <a:effectLst/>
                <a:latin typeface="Menlo" panose="020B0609030804020204" pitchFamily="49" charset="0"/>
              </a:rPr>
              <a:t>#</a:t>
            </a:r>
            <a:r>
              <a:rPr lang="ja-JP" altLang="en-US" b="0">
                <a:solidFill>
                  <a:srgbClr val="D4D4D4"/>
                </a:solidFill>
                <a:effectLst/>
                <a:latin typeface="Menlo" panose="020B0609030804020204" pitchFamily="49" charset="0"/>
              </a:rPr>
              <a:t>最適化　得られるのは更新したパラーメータ</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sol1=</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ODEProblem</a:t>
            </a:r>
            <a:r>
              <a:rPr lang="en-US" altLang="ja-JP" b="0" dirty="0">
                <a:solidFill>
                  <a:srgbClr val="D4D4D4"/>
                </a:solidFill>
                <a:effectLst/>
                <a:latin typeface="Menlo" panose="020B0609030804020204" pitchFamily="49" charset="0"/>
              </a:rPr>
              <a:t>(tts,u0,tspan,res),</a:t>
            </a:r>
            <a:r>
              <a:rPr lang="en-US" altLang="ja-JP" b="0" dirty="0" err="1">
                <a:solidFill>
                  <a:srgbClr val="D4D4D4"/>
                </a:solidFill>
                <a:effectLst/>
                <a:latin typeface="Menlo" panose="020B0609030804020204" pitchFamily="49" charset="0"/>
              </a:rPr>
              <a:t>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ja-JP" altLang="en-US" b="0">
                <a:solidFill>
                  <a:srgbClr val="D4D4D4"/>
                </a:solidFill>
                <a:effectLst/>
                <a:latin typeface="Menlo" panose="020B0609030804020204" pitchFamily="49" charset="0"/>
              </a:rPr>
              <a:t>　</a:t>
            </a:r>
            <a:r>
              <a:rPr lang="en-US" altLang="ja-JP" b="0" dirty="0">
                <a:solidFill>
                  <a:srgbClr val="D4D4D4"/>
                </a:solidFill>
                <a:effectLst/>
                <a:latin typeface="Menlo" panose="020B0609030804020204" pitchFamily="49" charset="0"/>
              </a:rPr>
              <a:t>#</a:t>
            </a:r>
            <a:r>
              <a:rPr lang="ja-JP" altLang="en-US" b="0">
                <a:solidFill>
                  <a:srgbClr val="D4D4D4"/>
                </a:solidFill>
                <a:effectLst/>
                <a:latin typeface="Menlo" panose="020B0609030804020204" pitchFamily="49" charset="0"/>
              </a:rPr>
              <a:t>もう一度シミュレーション</a:t>
            </a:r>
            <a:endParaRPr lang="en-US" altLang="ja-JP" b="0" dirty="0">
              <a:solidFill>
                <a:srgbClr val="D4D4D4"/>
              </a:solidFill>
              <a:effectLst/>
              <a:latin typeface="Menlo" panose="020B0609030804020204" pitchFamily="49" charset="0"/>
            </a:endParaRPr>
          </a:p>
          <a:p>
            <a:r>
              <a:rPr lang="en-US" altLang="ja-JP" b="0" dirty="0">
                <a:solidFill>
                  <a:srgbClr val="DCDCAA"/>
                </a:solidFill>
                <a:effectLst/>
                <a:latin typeface="Menlo" panose="020B0609030804020204" pitchFamily="49" charset="0"/>
              </a:rPr>
              <a:t>plot</a:t>
            </a:r>
            <a:r>
              <a:rPr lang="en-US" altLang="ja-JP" b="0" dirty="0">
                <a:solidFill>
                  <a:srgbClr val="D4D4D4"/>
                </a:solidFill>
                <a:effectLst/>
                <a:latin typeface="Menlo" panose="020B0609030804020204" pitchFamily="49" charset="0"/>
              </a:rPr>
              <a:t>(sol1)</a:t>
            </a: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306123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7D30D-A604-7A85-7A4F-57766A3F9B03}"/>
              </a:ext>
            </a:extLst>
          </p:cNvPr>
          <p:cNvSpPr>
            <a:spLocks noGrp="1"/>
          </p:cNvSpPr>
          <p:nvPr>
            <p:ph type="title"/>
          </p:nvPr>
        </p:nvSpPr>
        <p:spPr>
          <a:xfrm>
            <a:off x="477983" y="18255"/>
            <a:ext cx="11575472" cy="1325563"/>
          </a:xfrm>
        </p:spPr>
        <p:txBody>
          <a:bodyPr>
            <a:normAutofit/>
          </a:bodyPr>
          <a:lstStyle/>
          <a:p>
            <a:r>
              <a:rPr kumimoji="1" lang="ja-JP" altLang="en-US" sz="2800"/>
              <a:t>結果を見る</a:t>
            </a:r>
            <a:r>
              <a:rPr kumimoji="1" lang="en-US" altLang="ja-JP" sz="2800" dirty="0"/>
              <a:t>(</a:t>
            </a:r>
            <a:r>
              <a:rPr kumimoji="1" lang="ja-JP" altLang="en-US" sz="2800"/>
              <a:t>失敗</a:t>
            </a:r>
            <a:r>
              <a:rPr kumimoji="1" lang="en-US" altLang="ja-JP" sz="2800" dirty="0"/>
              <a:t>)</a:t>
            </a:r>
            <a:endParaRPr kumimoji="1" lang="ja-JP" altLang="en-US" sz="2800"/>
          </a:p>
        </p:txBody>
      </p:sp>
      <p:pic>
        <p:nvPicPr>
          <p:cNvPr id="5" name="コンテンツ プレースホルダー 4">
            <a:extLst>
              <a:ext uri="{FF2B5EF4-FFF2-40B4-BE49-F238E27FC236}">
                <a16:creationId xmlns:a16="http://schemas.microsoft.com/office/drawing/2014/main" id="{4983A0B1-59F4-F801-675B-AE99B78AC0A2}"/>
              </a:ext>
            </a:extLst>
          </p:cNvPr>
          <p:cNvPicPr>
            <a:picLocks noGrp="1" noChangeAspect="1"/>
          </p:cNvPicPr>
          <p:nvPr>
            <p:ph idx="1"/>
          </p:nvPr>
        </p:nvPicPr>
        <p:blipFill>
          <a:blip r:embed="rId2"/>
          <a:stretch>
            <a:fillRect/>
          </a:stretch>
        </p:blipFill>
        <p:spPr>
          <a:xfrm>
            <a:off x="2903322" y="3048342"/>
            <a:ext cx="3362397" cy="4351338"/>
          </a:xfrm>
        </p:spPr>
      </p:pic>
    </p:spTree>
    <p:extLst>
      <p:ext uri="{BB962C8B-B14F-4D97-AF65-F5344CB8AC3E}">
        <p14:creationId xmlns:p14="http://schemas.microsoft.com/office/powerpoint/2010/main" val="282527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52AAF2-E380-B02E-3905-0D8EB4BB3D94}"/>
              </a:ext>
            </a:extLst>
          </p:cNvPr>
          <p:cNvSpPr>
            <a:spLocks noGrp="1"/>
          </p:cNvSpPr>
          <p:nvPr>
            <p:ph type="title"/>
          </p:nvPr>
        </p:nvSpPr>
        <p:spPr>
          <a:xfrm>
            <a:off x="325581" y="198870"/>
            <a:ext cx="10515600" cy="701675"/>
          </a:xfrm>
        </p:spPr>
        <p:txBody>
          <a:bodyPr/>
          <a:lstStyle/>
          <a:p>
            <a:r>
              <a:rPr kumimoji="1" lang="ja-JP" altLang="en-US"/>
              <a:t>ニューラルネットワークを取り入れる</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501CB2E-090A-3F55-2ABD-95E5DBB1467D}"/>
                  </a:ext>
                </a:extLst>
              </p:cNvPr>
              <p:cNvSpPr>
                <a:spLocks noGrp="1"/>
              </p:cNvSpPr>
              <p:nvPr>
                <p:ph idx="1"/>
              </p:nvPr>
            </p:nvSpPr>
            <p:spPr>
              <a:xfrm>
                <a:off x="838200" y="900545"/>
                <a:ext cx="10515600" cy="5276418"/>
              </a:xfrm>
            </p:spPr>
            <p:txBody>
              <a:bodyPr/>
              <a:lstStyle/>
              <a:p>
                <a:r>
                  <a:rPr kumimoji="1" lang="ja-JP" altLang="en-US"/>
                  <a:t>少し前の方法変える：ニューラルネットワークを入れる</a:t>
                </a:r>
                <a:endParaRPr kumimoji="1" lang="en-US" altLang="ja-JP" dirty="0"/>
              </a:p>
              <a:p>
                <a:r>
                  <a:rPr lang="ja-JP" altLang="en-US"/>
                  <a:t>理由：ニューラネットワークは関数の近似に強い（</a:t>
                </a:r>
                <a:r>
                  <a:rPr lang="en-US" altLang="ja-JP" dirty="0" err="1"/>
                  <a:t>mlp</a:t>
                </a:r>
                <a:r>
                  <a:rPr lang="ja-JP" altLang="en-US"/>
                  <a:t>を例に</a:t>
                </a:r>
                <a:r>
                  <a:rPr lang="en-US" altLang="ja-JP" dirty="0"/>
                  <a:t>)</a:t>
                </a:r>
                <a:r>
                  <a:rPr lang="ja-JP" altLang="en-US"/>
                  <a:t>たとしたら微分方程式の近似も可能</a:t>
                </a:r>
                <a:endParaRPr lang="en-US" altLang="ja-JP" dirty="0"/>
              </a:p>
              <a:p>
                <a:r>
                  <a:rPr kumimoji="1" lang="ja-JP" altLang="en-US"/>
                  <a:t>具体的に：まずニューラルネットワーク定義その</a:t>
                </a:r>
                <a14:m>
                  <m:oMath xmlns:m="http://schemas.openxmlformats.org/officeDocument/2006/math">
                    <m:r>
                      <a:rPr lang="ja-JP" altLang="en-US" i="1">
                        <a:solidFill>
                          <a:schemeClr val="tx1"/>
                        </a:solidFill>
                        <a:latin typeface="Cambria Math" panose="02040503050406030204" pitchFamily="18" charset="0"/>
                      </a:rPr>
                      <m:t>後</m:t>
                    </m:r>
                    <m:f>
                      <m:fPr>
                        <m:ctrlPr>
                          <a:rPr kumimoji="1" lang="en-US" altLang="ja-JP" i="1" smtClean="0">
                            <a:solidFill>
                              <a:schemeClr val="tx1"/>
                            </a:solidFill>
                            <a:latin typeface="Cambria Math" panose="02040503050406030204" pitchFamily="18" charset="0"/>
                          </a:rPr>
                        </m:ctrlPr>
                      </m:fPr>
                      <m:num>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𝑇</m:t>
                        </m:r>
                      </m:num>
                      <m:den>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𝑡</m:t>
                        </m:r>
                      </m:den>
                    </m:f>
                    <m:r>
                      <a:rPr lang="ja-JP" altLang="en-US" b="0" i="1" smtClean="0">
                        <a:solidFill>
                          <a:schemeClr val="tx1"/>
                        </a:solidFill>
                        <a:latin typeface="Cambria Math" panose="02040503050406030204" pitchFamily="18" charset="0"/>
                      </a:rPr>
                      <m:t>＝</m:t>
                    </m:r>
                  </m:oMath>
                </a14:m>
                <a:r>
                  <a:rPr kumimoji="1" lang="en-US" altLang="ja-JP" dirty="0"/>
                  <a:t>NN(T</a:t>
                </a:r>
                <a:r>
                  <a:rPr lang="en-US" altLang="ja-JP" dirty="0"/>
                  <a:t>)</a:t>
                </a:r>
                <a:r>
                  <a:rPr lang="ja-JP" altLang="en-US"/>
                  <a:t>にする</a:t>
                </a:r>
                <a:endParaRPr lang="en-US" altLang="ja-JP" dirty="0"/>
              </a:p>
              <a:p>
                <a:r>
                  <a:rPr kumimoji="1" lang="ja-JP" altLang="en-US"/>
                  <a:t>今回は線形</a:t>
                </a:r>
                <a:r>
                  <a:rPr kumimoji="1" lang="en-US" altLang="ja-JP" dirty="0" err="1"/>
                  <a:t>mlp</a:t>
                </a:r>
                <a:r>
                  <a:rPr kumimoji="1" lang="ja-JP" altLang="en-US"/>
                  <a:t>と</a:t>
                </a:r>
                <a:r>
                  <a:rPr kumimoji="1" lang="en-US" altLang="ja-JP" dirty="0"/>
                  <a:t>tanh</a:t>
                </a:r>
                <a:r>
                  <a:rPr kumimoji="1" lang="ja-JP" altLang="en-US"/>
                  <a:t>と入力データを</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4</m:t>
                        </m:r>
                      </m:sup>
                    </m:sSup>
                  </m:oMath>
                </a14:m>
                <a:r>
                  <a:rPr kumimoji="1" lang="ja-JP" altLang="en-US"/>
                  <a:t>にしたものを試す</a:t>
                </a:r>
                <a:r>
                  <a:rPr kumimoji="1" lang="en-US" altLang="ja-JP" dirty="0"/>
                  <a:t>(</a:t>
                </a:r>
                <a:r>
                  <a:rPr kumimoji="1" lang="ja-JP" altLang="en-US"/>
                  <a:t>これだけで定義すると結果はうまくいかない　実際ニューラルネットワーク以外のパラメータも必要がその方法がわからないので今回はこのままにする</a:t>
                </a:r>
                <a:r>
                  <a:rPr kumimoji="1"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D501CB2E-090A-3F55-2ABD-95E5DBB1467D}"/>
                  </a:ext>
                </a:extLst>
              </p:cNvPr>
              <p:cNvSpPr>
                <a:spLocks noGrp="1" noRot="1" noChangeAspect="1" noMove="1" noResize="1" noEditPoints="1" noAdjustHandles="1" noChangeArrowheads="1" noChangeShapeType="1" noTextEdit="1"/>
              </p:cNvSpPr>
              <p:nvPr>
                <p:ph idx="1"/>
              </p:nvPr>
            </p:nvSpPr>
            <p:spPr>
              <a:xfrm>
                <a:off x="838200" y="900545"/>
                <a:ext cx="10515600" cy="5276418"/>
              </a:xfrm>
              <a:blipFill>
                <a:blip r:embed="rId2"/>
                <a:stretch>
                  <a:fillRect l="-1086" t="-2163" r="-4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102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AF7E79-6A1D-F743-473E-63C24EDD87AA}"/>
              </a:ext>
            </a:extLst>
          </p:cNvPr>
          <p:cNvSpPr>
            <a:spLocks noGrp="1"/>
          </p:cNvSpPr>
          <p:nvPr>
            <p:ph type="title"/>
          </p:nvPr>
        </p:nvSpPr>
        <p:spPr>
          <a:xfrm>
            <a:off x="169985" y="61425"/>
            <a:ext cx="10515600" cy="343022"/>
          </a:xfrm>
        </p:spPr>
        <p:txBody>
          <a:bodyPr>
            <a:normAutofit fontScale="90000"/>
          </a:bodyPr>
          <a:lstStyle/>
          <a:p>
            <a:r>
              <a:rPr kumimoji="1" lang="ja-JP" altLang="en-US"/>
              <a:t>コード</a:t>
            </a:r>
          </a:p>
        </p:txBody>
      </p:sp>
      <p:sp>
        <p:nvSpPr>
          <p:cNvPr id="3" name="コンテンツ プレースホルダー 2">
            <a:extLst>
              <a:ext uri="{FF2B5EF4-FFF2-40B4-BE49-F238E27FC236}">
                <a16:creationId xmlns:a16="http://schemas.microsoft.com/office/drawing/2014/main" id="{AFC28C79-4D4D-C09D-18E1-813A27F0E2AF}"/>
              </a:ext>
            </a:extLst>
          </p:cNvPr>
          <p:cNvSpPr>
            <a:spLocks noGrp="1"/>
          </p:cNvSpPr>
          <p:nvPr>
            <p:ph idx="1"/>
          </p:nvPr>
        </p:nvSpPr>
        <p:spPr>
          <a:xfrm>
            <a:off x="386862" y="668215"/>
            <a:ext cx="10966938" cy="5508748"/>
          </a:xfrm>
        </p:spPr>
        <p:txBody>
          <a:bodyPr>
            <a:normAutofit fontScale="92500" lnSpcReduction="10000"/>
          </a:bodyPr>
          <a:lstStyle/>
          <a:p>
            <a:r>
              <a:rPr lang="en-US" altLang="ja-JP" b="0" dirty="0">
                <a:solidFill>
                  <a:srgbClr val="D4D4D4"/>
                </a:solidFill>
                <a:effectLst/>
                <a:latin typeface="Menlo" panose="020B0609030804020204" pitchFamily="49" charset="0"/>
              </a:rPr>
              <a:t>dudt2=</a:t>
            </a:r>
            <a:r>
              <a:rPr lang="en-US" altLang="ja-JP" b="0" dirty="0" err="1">
                <a:solidFill>
                  <a:srgbClr val="DCDCAA"/>
                </a:solidFill>
                <a:effectLst/>
                <a:latin typeface="Menlo" panose="020B0609030804020204" pitchFamily="49" charset="0"/>
              </a:rPr>
              <a:t>FastChain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x,p</a:t>
            </a:r>
            <a:r>
              <a:rPr lang="en-US" altLang="ja-JP" b="0" dirty="0">
                <a:solidFill>
                  <a:srgbClr val="D4D4D4"/>
                </a:solidFill>
                <a:effectLst/>
                <a:latin typeface="Menlo" panose="020B0609030804020204" pitchFamily="49" charset="0"/>
              </a:rPr>
              <a:t>)-&gt; x,</a:t>
            </a:r>
          </a:p>
          <a:p>
            <a:r>
              <a:rPr lang="en-US" altLang="ja-JP" b="0" dirty="0" err="1">
                <a:solidFill>
                  <a:srgbClr val="DCDCAA"/>
                </a:solidFill>
                <a:effectLst/>
                <a:latin typeface="Menlo" panose="020B0609030804020204" pitchFamily="49" charset="0"/>
              </a:rPr>
              <a:t>FastDense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50</a:t>
            </a:r>
            <a:r>
              <a:rPr lang="en-US" altLang="ja-JP" b="0" dirty="0">
                <a:solidFill>
                  <a:srgbClr val="D4D4D4"/>
                </a:solidFill>
                <a:effectLst/>
                <a:latin typeface="Menlo" panose="020B0609030804020204" pitchFamily="49" charset="0"/>
              </a:rPr>
              <a:t>,),</a:t>
            </a:r>
          </a:p>
          <a:p>
            <a:r>
              <a:rPr lang="en-US" altLang="ja-JP" b="0" dirty="0" err="1">
                <a:solidFill>
                  <a:srgbClr val="DCDCAA"/>
                </a:solidFill>
                <a:effectLst/>
                <a:latin typeface="Menlo" panose="020B0609030804020204" pitchFamily="49" charset="0"/>
              </a:rPr>
              <a:t>FastDense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a:t>
            </a:r>
          </a:p>
          <a:p>
            <a:r>
              <a:rPr lang="en-US" altLang="ja-JP" b="0" dirty="0" err="1">
                <a:solidFill>
                  <a:srgbClr val="DCDCAA"/>
                </a:solidFill>
                <a:effectLst/>
                <a:latin typeface="Menlo" panose="020B0609030804020204" pitchFamily="49" charset="0"/>
              </a:rPr>
              <a:t>FastDense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p>
          <a:p>
            <a:br>
              <a:rPr lang="en-US" altLang="ja-JP" b="0" dirty="0">
                <a:solidFill>
                  <a:srgbClr val="D4D4D4"/>
                </a:solidFill>
                <a:effectLst/>
                <a:latin typeface="Menlo" panose="020B0609030804020204" pitchFamily="49" charset="0"/>
              </a:rPr>
            </a:br>
            <a:r>
              <a:rPr lang="en-US" altLang="ja-JP" b="0" dirty="0" err="1">
                <a:solidFill>
                  <a:srgbClr val="DCDCAA"/>
                </a:solidFill>
                <a:effectLst/>
                <a:latin typeface="Menlo" panose="020B0609030804020204" pitchFamily="49" charset="0"/>
              </a:rPr>
              <a:t>neural_ode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u,p,t</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dudt2</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u,p</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p=</a:t>
            </a:r>
            <a:r>
              <a:rPr lang="en-US" altLang="ja-JP" b="0" dirty="0" err="1">
                <a:solidFill>
                  <a:srgbClr val="DCDCAA"/>
                </a:solidFill>
                <a:effectLst/>
                <a:latin typeface="Menlo" panose="020B0609030804020204" pitchFamily="49" charset="0"/>
              </a:rPr>
              <a:t>initial_params</a:t>
            </a:r>
            <a:r>
              <a:rPr lang="en-US" altLang="ja-JP" b="0" dirty="0">
                <a:solidFill>
                  <a:srgbClr val="D4D4D4"/>
                </a:solidFill>
                <a:effectLst/>
                <a:latin typeface="Menlo" panose="020B0609030804020204" pitchFamily="49" charset="0"/>
              </a:rPr>
              <a:t>(dudt2)</a:t>
            </a:r>
          </a:p>
          <a:p>
            <a:r>
              <a:rPr lang="en-US" altLang="ja-JP" b="0" dirty="0">
                <a:solidFill>
                  <a:srgbClr val="D4D4D4"/>
                </a:solidFill>
                <a:effectLst/>
                <a:latin typeface="Menlo" panose="020B0609030804020204" pitchFamily="49" charset="0"/>
              </a:rPr>
              <a:t>prob=</a:t>
            </a:r>
            <a:r>
              <a:rPr lang="en-US" altLang="ja-JP" b="0" dirty="0" err="1">
                <a:solidFill>
                  <a:srgbClr val="DCDCAA"/>
                </a:solidFill>
                <a:effectLst/>
                <a:latin typeface="Menlo" panose="020B0609030804020204" pitchFamily="49" charset="0"/>
              </a:rPr>
              <a:t>ODEProblem</a:t>
            </a:r>
            <a:r>
              <a:rPr lang="en-US" altLang="ja-JP" b="0" dirty="0">
                <a:solidFill>
                  <a:srgbClr val="D4D4D4"/>
                </a:solidFill>
                <a:effectLst/>
                <a:latin typeface="Menlo" panose="020B0609030804020204" pitchFamily="49" charset="0"/>
              </a:rPr>
              <a:t>(neural_ode,u0,tspan,p)</a:t>
            </a:r>
          </a:p>
          <a:p>
            <a:r>
              <a:rPr lang="en-US" altLang="ja-JP" b="0" dirty="0">
                <a:solidFill>
                  <a:srgbClr val="D4D4D4"/>
                </a:solidFill>
                <a:effectLst/>
                <a:latin typeface="Menlo" panose="020B0609030804020204" pitchFamily="49" charset="0"/>
              </a:rPr>
              <a:t>sol=</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ODEProblem</a:t>
            </a:r>
            <a:r>
              <a:rPr lang="en-US" altLang="ja-JP" b="0" dirty="0">
                <a:solidFill>
                  <a:srgbClr val="D4D4D4"/>
                </a:solidFill>
                <a:effectLst/>
                <a:latin typeface="Menlo" panose="020B0609030804020204" pitchFamily="49" charset="0"/>
              </a:rPr>
              <a:t>(neural_ode,u0,tspan,p),</a:t>
            </a:r>
            <a:r>
              <a:rPr lang="en-US" altLang="ja-JP" b="0" dirty="0" err="1">
                <a:solidFill>
                  <a:srgbClr val="D4D4D4"/>
                </a:solidFill>
                <a:effectLst/>
                <a:latin typeface="Menlo" panose="020B0609030804020204" pitchFamily="49" charset="0"/>
              </a:rPr>
              <a:t>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res=</a:t>
            </a:r>
            <a:r>
              <a:rPr lang="en-US" altLang="ja-JP" b="0" dirty="0" err="1">
                <a:solidFill>
                  <a:srgbClr val="D4D4D4"/>
                </a:solidFill>
                <a:effectLst/>
                <a:latin typeface="Menlo" panose="020B0609030804020204" pitchFamily="49" charset="0"/>
              </a:rPr>
              <a:t>DiffEqFlux.</a:t>
            </a:r>
            <a:r>
              <a:rPr lang="en-US" altLang="ja-JP" b="0" dirty="0" err="1">
                <a:solidFill>
                  <a:srgbClr val="DCDCAA"/>
                </a:solidFill>
                <a:effectLst/>
                <a:latin typeface="Menlo" panose="020B0609030804020204" pitchFamily="49" charset="0"/>
              </a:rPr>
              <a:t>sciml_train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loss,p,</a:t>
            </a:r>
            <a:r>
              <a:rPr lang="en-US" altLang="ja-JP" b="0" dirty="0" err="1">
                <a:solidFill>
                  <a:srgbClr val="DCDCAA"/>
                </a:solidFill>
                <a:effectLst/>
                <a:latin typeface="Menlo" panose="020B0609030804020204" pitchFamily="49" charset="0"/>
              </a:rPr>
              <a:t>Adam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0.05</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maxiters</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100</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sol1=</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ODEProblem</a:t>
            </a:r>
            <a:r>
              <a:rPr lang="en-US" altLang="ja-JP" b="0" dirty="0">
                <a:solidFill>
                  <a:srgbClr val="D4D4D4"/>
                </a:solidFill>
                <a:effectLst/>
                <a:latin typeface="Menlo" panose="020B0609030804020204" pitchFamily="49" charset="0"/>
              </a:rPr>
              <a:t>(neural_ode,u0,tspan,res),</a:t>
            </a:r>
            <a:r>
              <a:rPr lang="en-US" altLang="ja-JP" b="0" dirty="0" err="1">
                <a:solidFill>
                  <a:srgbClr val="D4D4D4"/>
                </a:solidFill>
                <a:effectLst/>
                <a:latin typeface="Menlo" panose="020B0609030804020204" pitchFamily="49" charset="0"/>
              </a:rPr>
              <a:t>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75317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9A987C-8AB3-9E19-3E94-45791C996C60}"/>
              </a:ext>
            </a:extLst>
          </p:cNvPr>
          <p:cNvSpPr>
            <a:spLocks noGrp="1"/>
          </p:cNvSpPr>
          <p:nvPr>
            <p:ph type="title"/>
          </p:nvPr>
        </p:nvSpPr>
        <p:spPr>
          <a:xfrm>
            <a:off x="838200" y="365126"/>
            <a:ext cx="10515600" cy="315912"/>
          </a:xfrm>
        </p:spPr>
        <p:txBody>
          <a:bodyPr>
            <a:normAutofit fontScale="90000"/>
          </a:bodyPr>
          <a:lstStyle/>
          <a:p>
            <a:r>
              <a:rPr kumimoji="1" lang="ja-JP" altLang="en-US"/>
              <a:t>線形</a:t>
            </a:r>
            <a:r>
              <a:rPr kumimoji="1" lang="en-US" altLang="ja-JP" dirty="0" err="1"/>
              <a:t>mlp</a:t>
            </a:r>
            <a:r>
              <a:rPr kumimoji="1" lang="ja-JP" altLang="en-US"/>
              <a:t>シミュレーションと最適化結果</a:t>
            </a:r>
          </a:p>
        </p:txBody>
      </p:sp>
      <p:pic>
        <p:nvPicPr>
          <p:cNvPr id="5" name="コンテンツ プレースホルダー 4">
            <a:extLst>
              <a:ext uri="{FF2B5EF4-FFF2-40B4-BE49-F238E27FC236}">
                <a16:creationId xmlns:a16="http://schemas.microsoft.com/office/drawing/2014/main" id="{487DB759-B91A-D5B0-BA38-92BD73E52E5F}"/>
              </a:ext>
            </a:extLst>
          </p:cNvPr>
          <p:cNvPicPr>
            <a:picLocks noGrp="1" noChangeAspect="1"/>
          </p:cNvPicPr>
          <p:nvPr>
            <p:ph idx="1"/>
          </p:nvPr>
        </p:nvPicPr>
        <p:blipFill>
          <a:blip r:embed="rId2"/>
          <a:stretch>
            <a:fillRect/>
          </a:stretch>
        </p:blipFill>
        <p:spPr>
          <a:xfrm>
            <a:off x="428954" y="1511665"/>
            <a:ext cx="4375371" cy="7368565"/>
          </a:xfrm>
        </p:spPr>
      </p:pic>
      <p:pic>
        <p:nvPicPr>
          <p:cNvPr id="7" name="図 6">
            <a:extLst>
              <a:ext uri="{FF2B5EF4-FFF2-40B4-BE49-F238E27FC236}">
                <a16:creationId xmlns:a16="http://schemas.microsoft.com/office/drawing/2014/main" id="{168843CA-6798-4CF6-EC78-1CA41DB3B69F}"/>
              </a:ext>
            </a:extLst>
          </p:cNvPr>
          <p:cNvPicPr>
            <a:picLocks noChangeAspect="1"/>
          </p:cNvPicPr>
          <p:nvPr/>
        </p:nvPicPr>
        <p:blipFill>
          <a:blip r:embed="rId3"/>
          <a:stretch>
            <a:fillRect/>
          </a:stretch>
        </p:blipFill>
        <p:spPr>
          <a:xfrm>
            <a:off x="5373592" y="1766947"/>
            <a:ext cx="5299364" cy="6858000"/>
          </a:xfrm>
          <a:prstGeom prst="rect">
            <a:avLst/>
          </a:prstGeom>
        </p:spPr>
      </p:pic>
    </p:spTree>
    <p:extLst>
      <p:ext uri="{BB962C8B-B14F-4D97-AF65-F5344CB8AC3E}">
        <p14:creationId xmlns:p14="http://schemas.microsoft.com/office/powerpoint/2010/main" val="387575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72EDB8-B762-FE68-F741-95270D5B8879}"/>
              </a:ext>
            </a:extLst>
          </p:cNvPr>
          <p:cNvSpPr>
            <a:spLocks noGrp="1"/>
          </p:cNvSpPr>
          <p:nvPr>
            <p:ph type="title"/>
          </p:nvPr>
        </p:nvSpPr>
        <p:spPr>
          <a:xfrm>
            <a:off x="838200" y="327268"/>
            <a:ext cx="10515600" cy="353769"/>
          </a:xfrm>
        </p:spPr>
        <p:txBody>
          <a:bodyPr>
            <a:normAutofit fontScale="90000"/>
          </a:bodyPr>
          <a:lstStyle/>
          <a:p>
            <a:r>
              <a:rPr kumimoji="1" lang="ja-JP" altLang="en-US"/>
              <a:t>隠し層</a:t>
            </a:r>
            <a:r>
              <a:rPr kumimoji="1" lang="en-US" altLang="ja-JP" dirty="0"/>
              <a:t>tanh</a:t>
            </a:r>
            <a:r>
              <a:rPr kumimoji="1" lang="ja-JP" altLang="en-US"/>
              <a:t>　出力は線形</a:t>
            </a:r>
          </a:p>
        </p:txBody>
      </p:sp>
      <p:sp>
        <p:nvSpPr>
          <p:cNvPr id="3" name="コンテンツ プレースホルダー 2">
            <a:extLst>
              <a:ext uri="{FF2B5EF4-FFF2-40B4-BE49-F238E27FC236}">
                <a16:creationId xmlns:a16="http://schemas.microsoft.com/office/drawing/2014/main" id="{B634D919-CCF6-523D-1192-B733654B0708}"/>
              </a:ext>
            </a:extLst>
          </p:cNvPr>
          <p:cNvSpPr>
            <a:spLocks noGrp="1"/>
          </p:cNvSpPr>
          <p:nvPr>
            <p:ph idx="1"/>
          </p:nvPr>
        </p:nvSpPr>
        <p:spPr>
          <a:xfrm>
            <a:off x="211015" y="681038"/>
            <a:ext cx="11852031" cy="5495926"/>
          </a:xfrm>
        </p:spPr>
        <p:txBody>
          <a:bodyPr/>
          <a:lstStyle/>
          <a:p>
            <a:r>
              <a:rPr lang="en-US" altLang="ja-JP" sz="2400" b="0" dirty="0">
                <a:solidFill>
                  <a:srgbClr val="D4D4D4"/>
                </a:solidFill>
                <a:effectLst/>
                <a:latin typeface="Menlo" panose="020B0609030804020204" pitchFamily="49" charset="0"/>
              </a:rPr>
              <a:t>dudt2=</a:t>
            </a:r>
            <a:r>
              <a:rPr lang="en-US" altLang="ja-JP" sz="2400" b="0" dirty="0" err="1">
                <a:solidFill>
                  <a:srgbClr val="DCDCAA"/>
                </a:solidFill>
                <a:effectLst/>
                <a:latin typeface="Menlo" panose="020B0609030804020204" pitchFamily="49" charset="0"/>
              </a:rPr>
              <a:t>FastChain</a:t>
            </a:r>
            <a:r>
              <a:rPr lang="en-US" altLang="ja-JP" sz="2400" b="0" dirty="0">
                <a:solidFill>
                  <a:srgbClr val="D4D4D4"/>
                </a:solidFill>
                <a:effectLst/>
                <a:latin typeface="Menlo" panose="020B0609030804020204" pitchFamily="49" charset="0"/>
              </a:rPr>
              <a:t>((</a:t>
            </a:r>
            <a:r>
              <a:rPr lang="en-US" altLang="ja-JP" sz="2400" b="0" dirty="0" err="1">
                <a:solidFill>
                  <a:srgbClr val="D4D4D4"/>
                </a:solidFill>
                <a:effectLst/>
                <a:latin typeface="Menlo" panose="020B0609030804020204" pitchFamily="49" charset="0"/>
              </a:rPr>
              <a:t>x,p</a:t>
            </a:r>
            <a:r>
              <a:rPr lang="en-US" altLang="ja-JP" sz="2400" b="0" dirty="0">
                <a:solidFill>
                  <a:srgbClr val="D4D4D4"/>
                </a:solidFill>
                <a:effectLst/>
                <a:latin typeface="Menlo" panose="020B0609030804020204" pitchFamily="49" charset="0"/>
              </a:rPr>
              <a:t>)-&gt; </a:t>
            </a:r>
            <a:r>
              <a:rPr lang="en-US" altLang="ja-JP" sz="2400" b="0" dirty="0" err="1">
                <a:solidFill>
                  <a:srgbClr val="D4D4D4"/>
                </a:solidFill>
                <a:effectLst/>
                <a:latin typeface="Menlo" panose="020B0609030804020204" pitchFamily="49" charset="0"/>
              </a:rPr>
              <a:t>x,</a:t>
            </a:r>
            <a:r>
              <a:rPr lang="en-US" altLang="ja-JP" sz="2400" b="0" dirty="0" err="1">
                <a:solidFill>
                  <a:srgbClr val="DCDCAA"/>
                </a:solidFill>
                <a:effectLst/>
                <a:latin typeface="Menlo" panose="020B0609030804020204" pitchFamily="49" charset="0"/>
              </a:rPr>
              <a:t>FastDense</a:t>
            </a:r>
            <a:r>
              <a:rPr lang="en-US" altLang="ja-JP" sz="2400" b="0" dirty="0">
                <a:solidFill>
                  <a:srgbClr val="D4D4D4"/>
                </a:solidFill>
                <a:effectLst/>
                <a:latin typeface="Menlo" panose="020B0609030804020204" pitchFamily="49" charset="0"/>
              </a:rPr>
              <a:t>(</a:t>
            </a:r>
            <a:r>
              <a:rPr lang="en-US" altLang="ja-JP" sz="2400" b="0" dirty="0">
                <a:solidFill>
                  <a:srgbClr val="B5CEA8"/>
                </a:solidFill>
                <a:effectLst/>
                <a:latin typeface="Menlo" panose="020B0609030804020204" pitchFamily="49" charset="0"/>
              </a:rPr>
              <a:t>2</a:t>
            </a:r>
            <a:r>
              <a:rPr lang="en-US" altLang="ja-JP" sz="2400" b="0" dirty="0">
                <a:solidFill>
                  <a:srgbClr val="D4D4D4"/>
                </a:solidFill>
                <a:effectLst/>
                <a:latin typeface="Menlo" panose="020B0609030804020204" pitchFamily="49" charset="0"/>
              </a:rPr>
              <a:t>,</a:t>
            </a:r>
            <a:r>
              <a:rPr lang="en-US" altLang="ja-JP" sz="2400" b="0" dirty="0">
                <a:solidFill>
                  <a:srgbClr val="B5CEA8"/>
                </a:solidFill>
                <a:effectLst/>
                <a:latin typeface="Menlo" panose="020B0609030804020204" pitchFamily="49" charset="0"/>
              </a:rPr>
              <a:t>50</a:t>
            </a:r>
            <a:r>
              <a:rPr lang="en-US" altLang="ja-JP" sz="2400" b="0" dirty="0">
                <a:solidFill>
                  <a:srgbClr val="D4D4D4"/>
                </a:solidFill>
                <a:effectLst/>
                <a:latin typeface="Menlo" panose="020B0609030804020204" pitchFamily="49" charset="0"/>
              </a:rPr>
              <a:t>,tanh),</a:t>
            </a:r>
            <a:r>
              <a:rPr lang="en-US" altLang="ja-JP" sz="2400" b="0" dirty="0" err="1">
                <a:solidFill>
                  <a:srgbClr val="DCDCAA"/>
                </a:solidFill>
                <a:effectLst/>
                <a:latin typeface="Menlo" panose="020B0609030804020204" pitchFamily="49" charset="0"/>
              </a:rPr>
              <a:t>FastDense</a:t>
            </a:r>
            <a:r>
              <a:rPr lang="en-US" altLang="ja-JP" sz="2400" b="0" dirty="0">
                <a:solidFill>
                  <a:srgbClr val="D4D4D4"/>
                </a:solidFill>
                <a:effectLst/>
                <a:latin typeface="Menlo" panose="020B0609030804020204" pitchFamily="49" charset="0"/>
              </a:rPr>
              <a:t>(</a:t>
            </a:r>
            <a:r>
              <a:rPr lang="en-US" altLang="ja-JP" sz="2400" b="0" dirty="0">
                <a:solidFill>
                  <a:srgbClr val="B5CEA8"/>
                </a:solidFill>
                <a:effectLst/>
                <a:latin typeface="Menlo" panose="020B0609030804020204" pitchFamily="49" charset="0"/>
              </a:rPr>
              <a:t>50</a:t>
            </a:r>
            <a:r>
              <a:rPr lang="en-US" altLang="ja-JP" sz="2400" b="0" dirty="0">
                <a:solidFill>
                  <a:srgbClr val="D4D4D4"/>
                </a:solidFill>
                <a:effectLst/>
                <a:latin typeface="Menlo" panose="020B0609030804020204" pitchFamily="49" charset="0"/>
              </a:rPr>
              <a:t>,</a:t>
            </a:r>
            <a:r>
              <a:rPr lang="en-US" altLang="ja-JP" sz="2400" b="0" dirty="0">
                <a:solidFill>
                  <a:srgbClr val="B5CEA8"/>
                </a:solidFill>
                <a:effectLst/>
                <a:latin typeface="Menlo" panose="020B0609030804020204" pitchFamily="49" charset="0"/>
              </a:rPr>
              <a:t>10</a:t>
            </a:r>
            <a:r>
              <a:rPr lang="en-US" altLang="ja-JP" sz="2400" b="0" dirty="0">
                <a:solidFill>
                  <a:srgbClr val="D4D4D4"/>
                </a:solidFill>
                <a:effectLst/>
                <a:latin typeface="Menlo" panose="020B0609030804020204" pitchFamily="49" charset="0"/>
              </a:rPr>
              <a:t>,tanh),</a:t>
            </a:r>
            <a:r>
              <a:rPr lang="en-US" altLang="ja-JP" sz="2400" b="0" dirty="0" err="1">
                <a:solidFill>
                  <a:srgbClr val="DCDCAA"/>
                </a:solidFill>
                <a:effectLst/>
                <a:latin typeface="Menlo" panose="020B0609030804020204" pitchFamily="49" charset="0"/>
              </a:rPr>
              <a:t>FastDense</a:t>
            </a:r>
            <a:r>
              <a:rPr lang="en-US" altLang="ja-JP" sz="2400" b="0" dirty="0">
                <a:solidFill>
                  <a:srgbClr val="D4D4D4"/>
                </a:solidFill>
                <a:effectLst/>
                <a:latin typeface="Menlo" panose="020B0609030804020204" pitchFamily="49" charset="0"/>
              </a:rPr>
              <a:t>(</a:t>
            </a:r>
            <a:r>
              <a:rPr lang="en-US" altLang="ja-JP" sz="2400" b="0" dirty="0">
                <a:solidFill>
                  <a:srgbClr val="B5CEA8"/>
                </a:solidFill>
                <a:effectLst/>
                <a:latin typeface="Menlo" panose="020B0609030804020204" pitchFamily="49" charset="0"/>
              </a:rPr>
              <a:t>10</a:t>
            </a:r>
            <a:r>
              <a:rPr lang="en-US" altLang="ja-JP" sz="2400" b="0" dirty="0">
                <a:solidFill>
                  <a:srgbClr val="D4D4D4"/>
                </a:solidFill>
                <a:effectLst/>
                <a:latin typeface="Menlo" panose="020B0609030804020204" pitchFamily="49" charset="0"/>
              </a:rPr>
              <a:t>,</a:t>
            </a:r>
            <a:r>
              <a:rPr lang="en-US" altLang="ja-JP" sz="2400" b="0" dirty="0">
                <a:solidFill>
                  <a:srgbClr val="B5CEA8"/>
                </a:solidFill>
                <a:effectLst/>
                <a:latin typeface="Menlo" panose="020B0609030804020204" pitchFamily="49" charset="0"/>
              </a:rPr>
              <a:t>2</a:t>
            </a:r>
            <a:r>
              <a:rPr lang="en-US" altLang="ja-JP" sz="2400" b="0" dirty="0">
                <a:solidFill>
                  <a:srgbClr val="D4D4D4"/>
                </a:solidFill>
                <a:effectLst/>
                <a:latin typeface="Menlo" panose="020B0609030804020204" pitchFamily="49" charset="0"/>
              </a:rPr>
              <a:t>))</a:t>
            </a:r>
          </a:p>
          <a:p>
            <a:endParaRPr kumimoji="1" lang="ja-JP" altLang="en-US"/>
          </a:p>
        </p:txBody>
      </p:sp>
      <p:pic>
        <p:nvPicPr>
          <p:cNvPr id="5" name="図 4">
            <a:extLst>
              <a:ext uri="{FF2B5EF4-FFF2-40B4-BE49-F238E27FC236}">
                <a16:creationId xmlns:a16="http://schemas.microsoft.com/office/drawing/2014/main" id="{949CF9F8-2452-AC5A-17B1-CC69FB06BCDA}"/>
              </a:ext>
            </a:extLst>
          </p:cNvPr>
          <p:cNvPicPr>
            <a:picLocks noChangeAspect="1"/>
          </p:cNvPicPr>
          <p:nvPr/>
        </p:nvPicPr>
        <p:blipFill>
          <a:blip r:embed="rId2"/>
          <a:stretch>
            <a:fillRect/>
          </a:stretch>
        </p:blipFill>
        <p:spPr>
          <a:xfrm>
            <a:off x="6096000" y="1854646"/>
            <a:ext cx="5299364" cy="6858000"/>
          </a:xfrm>
          <a:prstGeom prst="rect">
            <a:avLst/>
          </a:prstGeom>
        </p:spPr>
      </p:pic>
      <p:pic>
        <p:nvPicPr>
          <p:cNvPr id="7" name="図 6">
            <a:extLst>
              <a:ext uri="{FF2B5EF4-FFF2-40B4-BE49-F238E27FC236}">
                <a16:creationId xmlns:a16="http://schemas.microsoft.com/office/drawing/2014/main" id="{1AD48E85-2653-E14C-7FA3-C604C109B917}"/>
              </a:ext>
            </a:extLst>
          </p:cNvPr>
          <p:cNvPicPr>
            <a:picLocks noChangeAspect="1"/>
          </p:cNvPicPr>
          <p:nvPr/>
        </p:nvPicPr>
        <p:blipFill>
          <a:blip r:embed="rId3"/>
          <a:stretch>
            <a:fillRect/>
          </a:stretch>
        </p:blipFill>
        <p:spPr>
          <a:xfrm>
            <a:off x="6246000" y="2610784"/>
            <a:ext cx="5299364" cy="6858000"/>
          </a:xfrm>
          <a:prstGeom prst="rect">
            <a:avLst/>
          </a:prstGeom>
        </p:spPr>
      </p:pic>
      <p:pic>
        <p:nvPicPr>
          <p:cNvPr id="9" name="図 8">
            <a:extLst>
              <a:ext uri="{FF2B5EF4-FFF2-40B4-BE49-F238E27FC236}">
                <a16:creationId xmlns:a16="http://schemas.microsoft.com/office/drawing/2014/main" id="{69206DC9-84CA-50AE-1A9D-B3342124B903}"/>
              </a:ext>
            </a:extLst>
          </p:cNvPr>
          <p:cNvPicPr>
            <a:picLocks noChangeAspect="1"/>
          </p:cNvPicPr>
          <p:nvPr/>
        </p:nvPicPr>
        <p:blipFill>
          <a:blip r:embed="rId2"/>
          <a:stretch>
            <a:fillRect/>
          </a:stretch>
        </p:blipFill>
        <p:spPr>
          <a:xfrm>
            <a:off x="211015" y="1854646"/>
            <a:ext cx="5299364" cy="6858000"/>
          </a:xfrm>
          <a:prstGeom prst="rect">
            <a:avLst/>
          </a:prstGeom>
        </p:spPr>
      </p:pic>
    </p:spTree>
    <p:extLst>
      <p:ext uri="{BB962C8B-B14F-4D97-AF65-F5344CB8AC3E}">
        <p14:creationId xmlns:p14="http://schemas.microsoft.com/office/powerpoint/2010/main" val="2998076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89D15-8862-5B18-4A29-5D4A2BC6B6FE}"/>
              </a:ext>
            </a:extLst>
          </p:cNvPr>
          <p:cNvSpPr>
            <a:spLocks noGrp="1"/>
          </p:cNvSpPr>
          <p:nvPr>
            <p:ph type="title"/>
          </p:nvPr>
        </p:nvSpPr>
        <p:spPr>
          <a:xfrm>
            <a:off x="838200" y="365126"/>
            <a:ext cx="10515600" cy="531689"/>
          </a:xfrm>
        </p:spPr>
        <p:txBody>
          <a:bodyPr>
            <a:normAutofit fontScale="90000"/>
          </a:bodyPr>
          <a:lstStyle/>
          <a:p>
            <a:r>
              <a:rPr kumimoji="1" lang="ja-JP" altLang="en-US"/>
              <a:t>入力を</a:t>
            </a:r>
            <a:r>
              <a:rPr kumimoji="1" lang="en-US" altLang="ja-JP" dirty="0"/>
              <a:t>x^4</a:t>
            </a:r>
            <a:r>
              <a:rPr kumimoji="1" lang="ja-JP" altLang="en-US"/>
              <a:t>にする</a:t>
            </a:r>
          </a:p>
        </p:txBody>
      </p:sp>
      <p:pic>
        <p:nvPicPr>
          <p:cNvPr id="5" name="コンテンツ プレースホルダー 4" descr="グラフ, 折れ線グラフ&#10;&#10;自動的に生成された説明">
            <a:extLst>
              <a:ext uri="{FF2B5EF4-FFF2-40B4-BE49-F238E27FC236}">
                <a16:creationId xmlns:a16="http://schemas.microsoft.com/office/drawing/2014/main" id="{87765B49-1F1D-1819-8E84-CECEF3026298}"/>
              </a:ext>
            </a:extLst>
          </p:cNvPr>
          <p:cNvPicPr>
            <a:picLocks noGrp="1" noChangeAspect="1"/>
          </p:cNvPicPr>
          <p:nvPr>
            <p:ph idx="1"/>
          </p:nvPr>
        </p:nvPicPr>
        <p:blipFill>
          <a:blip r:embed="rId2"/>
          <a:stretch>
            <a:fillRect/>
          </a:stretch>
        </p:blipFill>
        <p:spPr>
          <a:xfrm>
            <a:off x="278363" y="1646745"/>
            <a:ext cx="5548007" cy="4351337"/>
          </a:xfrm>
        </p:spPr>
      </p:pic>
      <p:pic>
        <p:nvPicPr>
          <p:cNvPr id="7" name="図 6" descr="グラフ, 折れ線グラフ&#10;&#10;自動的に生成された説明">
            <a:extLst>
              <a:ext uri="{FF2B5EF4-FFF2-40B4-BE49-F238E27FC236}">
                <a16:creationId xmlns:a16="http://schemas.microsoft.com/office/drawing/2014/main" id="{064989DD-8830-3E0A-BC9D-4038A461F9DC}"/>
              </a:ext>
            </a:extLst>
          </p:cNvPr>
          <p:cNvPicPr>
            <a:picLocks noChangeAspect="1"/>
          </p:cNvPicPr>
          <p:nvPr/>
        </p:nvPicPr>
        <p:blipFill>
          <a:blip r:embed="rId3"/>
          <a:stretch>
            <a:fillRect/>
          </a:stretch>
        </p:blipFill>
        <p:spPr>
          <a:xfrm>
            <a:off x="6365631" y="1200019"/>
            <a:ext cx="5548006" cy="5244790"/>
          </a:xfrm>
          <a:prstGeom prst="rect">
            <a:avLst/>
          </a:prstGeom>
        </p:spPr>
      </p:pic>
    </p:spTree>
    <p:extLst>
      <p:ext uri="{BB962C8B-B14F-4D97-AF65-F5344CB8AC3E}">
        <p14:creationId xmlns:p14="http://schemas.microsoft.com/office/powerpoint/2010/main" val="272091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B999E818-7DC3-0C70-60FF-F58D032A1E70}"/>
                  </a:ext>
                </a:extLst>
              </p:cNvPr>
              <p:cNvSpPr>
                <a:spLocks noGrp="1"/>
              </p:cNvSpPr>
              <p:nvPr>
                <p:ph type="title"/>
              </p:nvPr>
            </p:nvSpPr>
            <p:spPr>
              <a:xfrm>
                <a:off x="838200" y="365126"/>
                <a:ext cx="10515600" cy="742706"/>
              </a:xfrm>
            </p:spPr>
            <p:txBody>
              <a:bodyPr>
                <a:normAutofit fontScale="90000"/>
              </a:bodyPr>
              <a:lstStyle/>
              <a:p>
                <a:r>
                  <a:rPr kumimoji="1" lang="en-US" altLang="ja-JP" dirty="0"/>
                  <a:t>2</a:t>
                </a:r>
                <a:r>
                  <a:rPr lang="ja-JP" altLang="en-US"/>
                  <a:t>次微分方程式</a:t>
                </a:r>
                <a14:m>
                  <m:oMath xmlns:m="http://schemas.openxmlformats.org/officeDocument/2006/math">
                    <m:f>
                      <m:fPr>
                        <m:ctrlPr>
                          <a:rPr kumimoji="1" lang="en-US" altLang="ja-JP" i="1" smtClean="0">
                            <a:latin typeface="Cambria Math" panose="02040503050406030204" pitchFamily="18" charset="0"/>
                          </a:rPr>
                        </m:ctrlPr>
                      </m:fPr>
                      <m:num>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𝑑</m:t>
                            </m:r>
                          </m:e>
                          <m:sup>
                            <m:r>
                              <a:rPr kumimoji="1" lang="en-US" altLang="ja-JP" b="0" i="1" smtClean="0">
                                <a:latin typeface="Cambria Math" panose="02040503050406030204" pitchFamily="18" charset="0"/>
                              </a:rPr>
                              <m:t>2</m:t>
                            </m:r>
                          </m:sup>
                        </m:sSup>
                        <m:r>
                          <a:rPr kumimoji="1" lang="en-US" altLang="ja-JP" i="1" smtClean="0">
                            <a:latin typeface="Cambria Math" panose="02040503050406030204" pitchFamily="18" charset="0"/>
                          </a:rPr>
                          <m:t>𝑦</m:t>
                        </m:r>
                      </m:num>
                      <m:den>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𝑑</m:t>
                            </m:r>
                          </m:e>
                          <m:sup>
                            <m:r>
                              <a:rPr kumimoji="1" lang="en-US" altLang="ja-JP" b="0" i="1" smtClean="0">
                                <a:latin typeface="Cambria Math" panose="02040503050406030204" pitchFamily="18" charset="0"/>
                              </a:rPr>
                              <m:t>2</m:t>
                            </m:r>
                          </m:sup>
                        </m:sSup>
                        <m:r>
                          <a:rPr kumimoji="1" lang="en-US" altLang="ja-JP" i="1" smtClean="0">
                            <a:latin typeface="Cambria Math" panose="02040503050406030204" pitchFamily="18" charset="0"/>
                          </a:rPr>
                          <m:t>𝑥</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𝑁𝑁</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 </m:t>
                    </m:r>
                  </m:oMath>
                </a14:m>
                <a:r>
                  <a:rPr kumimoji="1" lang="ja-JP" altLang="en-US"/>
                  <a:t>にする　</a:t>
                </a:r>
                <a:br>
                  <a:rPr kumimoji="1" lang="en-US" altLang="ja-JP" dirty="0"/>
                </a:br>
                <a:endParaRPr kumimoji="1" lang="ja-JP" altLang="en-US"/>
              </a:p>
            </p:txBody>
          </p:sp>
        </mc:Choice>
        <mc:Fallback xmlns="">
          <p:sp>
            <p:nvSpPr>
              <p:cNvPr id="2" name="タイトル 1">
                <a:extLst>
                  <a:ext uri="{FF2B5EF4-FFF2-40B4-BE49-F238E27FC236}">
                    <a16:creationId xmlns:a16="http://schemas.microsoft.com/office/drawing/2014/main" id="{B999E818-7DC3-0C70-60FF-F58D032A1E70}"/>
                  </a:ext>
                </a:extLst>
              </p:cNvPr>
              <p:cNvSpPr>
                <a:spLocks noGrp="1" noRot="1" noChangeAspect="1" noMove="1" noResize="1" noEditPoints="1" noAdjustHandles="1" noChangeArrowheads="1" noChangeShapeType="1" noTextEdit="1"/>
              </p:cNvSpPr>
              <p:nvPr>
                <p:ph type="title"/>
              </p:nvPr>
            </p:nvSpPr>
            <p:spPr>
              <a:xfrm>
                <a:off x="838200" y="365126"/>
                <a:ext cx="10515600" cy="742706"/>
              </a:xfrm>
              <a:blipFill>
                <a:blip r:embed="rId2"/>
                <a:stretch>
                  <a:fillRect l="-2171" t="-48333"/>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AC5B4A67-65EE-30E5-DF08-15950E4629B8}"/>
              </a:ext>
            </a:extLst>
          </p:cNvPr>
          <p:cNvSpPr>
            <a:spLocks noGrp="1"/>
          </p:cNvSpPr>
          <p:nvPr>
            <p:ph idx="1"/>
          </p:nvPr>
        </p:nvSpPr>
        <p:spPr>
          <a:xfrm>
            <a:off x="444305" y="1106073"/>
            <a:ext cx="10515600" cy="4645854"/>
          </a:xfrm>
        </p:spPr>
        <p:txBody>
          <a:bodyPr>
            <a:normAutofit fontScale="55000" lnSpcReduction="20000"/>
          </a:bodyPr>
          <a:lstStyle/>
          <a:p>
            <a:r>
              <a:rPr lang="ja-JP" altLang="en-US"/>
              <a:t>コード</a:t>
            </a:r>
            <a:endParaRPr lang="en-US" altLang="ja-JP" dirty="0"/>
          </a:p>
          <a:p>
            <a:r>
              <a:rPr lang="en-US" altLang="ja-JP" b="0" dirty="0">
                <a:solidFill>
                  <a:srgbClr val="D4D4D4"/>
                </a:solidFill>
                <a:effectLst/>
                <a:latin typeface="Menlo" panose="020B0609030804020204" pitchFamily="49" charset="0"/>
              </a:rPr>
              <a:t>u0=[-</a:t>
            </a:r>
            <a:r>
              <a:rPr lang="en-US" altLang="ja-JP" b="0" dirty="0">
                <a:solidFill>
                  <a:srgbClr val="B5CEA8"/>
                </a:solidFill>
                <a:effectLst/>
                <a:latin typeface="Menlo" panose="020B0609030804020204" pitchFamily="49" charset="0"/>
              </a:rPr>
              <a:t>1.3</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10.5</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du0=[-</a:t>
            </a:r>
            <a:r>
              <a:rPr lang="en-US" altLang="ja-JP" b="0" dirty="0">
                <a:solidFill>
                  <a:srgbClr val="B5CEA8"/>
                </a:solidFill>
                <a:effectLst/>
                <a:latin typeface="Menlo" panose="020B0609030804020204" pitchFamily="49" charset="0"/>
              </a:rPr>
              <a:t>1.1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2.9</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tspan</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model=</a:t>
            </a:r>
            <a:r>
              <a:rPr lang="en-US" altLang="ja-JP" b="0" dirty="0" err="1">
                <a:solidFill>
                  <a:srgbClr val="DCDCAA"/>
                </a:solidFill>
                <a:effectLst/>
                <a:latin typeface="Menlo" panose="020B0609030804020204" pitchFamily="49" charset="0"/>
              </a:rPr>
              <a:t>FastChain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x,p</a:t>
            </a:r>
            <a:r>
              <a:rPr lang="en-US" altLang="ja-JP" b="0" dirty="0">
                <a:solidFill>
                  <a:srgbClr val="D4D4D4"/>
                </a:solidFill>
                <a:effectLst/>
                <a:latin typeface="Menlo" panose="020B0609030804020204" pitchFamily="49" charset="0"/>
              </a:rPr>
              <a:t>)-&gt; </a:t>
            </a:r>
            <a:r>
              <a:rPr lang="en-US" altLang="ja-JP" b="0" dirty="0" err="1">
                <a:solidFill>
                  <a:srgbClr val="D4D4D4"/>
                </a:solidFill>
                <a:effectLst/>
                <a:latin typeface="Menlo" panose="020B0609030804020204" pitchFamily="49" charset="0"/>
              </a:rPr>
              <a:t>x,</a:t>
            </a:r>
            <a:r>
              <a:rPr lang="en-US" altLang="ja-JP" b="0" dirty="0" err="1">
                <a:solidFill>
                  <a:srgbClr val="DCDCAA"/>
                </a:solidFill>
                <a:effectLst/>
                <a:latin typeface="Menlo" panose="020B0609030804020204" pitchFamily="49" charset="0"/>
              </a:rPr>
              <a:t>FastDense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50</a:t>
            </a:r>
            <a:r>
              <a:rPr lang="en-US" altLang="ja-JP" b="0" dirty="0">
                <a:solidFill>
                  <a:srgbClr val="D4D4D4"/>
                </a:solidFill>
                <a:effectLst/>
                <a:latin typeface="Menlo" panose="020B0609030804020204" pitchFamily="49" charset="0"/>
              </a:rPr>
              <a:t>,tanh),</a:t>
            </a:r>
            <a:r>
              <a:rPr lang="en-US" altLang="ja-JP" b="0" dirty="0" err="1">
                <a:solidFill>
                  <a:srgbClr val="DCDCAA"/>
                </a:solidFill>
                <a:effectLst/>
                <a:latin typeface="Menlo" panose="020B0609030804020204" pitchFamily="49" charset="0"/>
              </a:rPr>
              <a:t>FastDense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,tanh),</a:t>
            </a:r>
            <a:r>
              <a:rPr lang="en-US" altLang="ja-JP" b="0" dirty="0" err="1">
                <a:solidFill>
                  <a:srgbClr val="DCDCAA"/>
                </a:solidFill>
                <a:effectLst/>
                <a:latin typeface="Menlo" panose="020B0609030804020204" pitchFamily="49" charset="0"/>
              </a:rPr>
              <a:t>FastDense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p = </a:t>
            </a:r>
            <a:r>
              <a:rPr lang="en-US" altLang="ja-JP" b="0" dirty="0" err="1">
                <a:solidFill>
                  <a:srgbClr val="DCDCAA"/>
                </a:solidFill>
                <a:effectLst/>
                <a:latin typeface="Menlo" panose="020B0609030804020204" pitchFamily="49" charset="0"/>
              </a:rPr>
              <a:t>initial_params</a:t>
            </a:r>
            <a:r>
              <a:rPr lang="en-US" altLang="ja-JP" b="0" dirty="0">
                <a:solidFill>
                  <a:srgbClr val="D4D4D4"/>
                </a:solidFill>
                <a:effectLst/>
                <a:latin typeface="Menlo" panose="020B0609030804020204" pitchFamily="49" charset="0"/>
              </a:rPr>
              <a:t>(model)</a:t>
            </a:r>
          </a:p>
          <a:p>
            <a:r>
              <a:rPr lang="en-US" altLang="ja-JP" b="0" dirty="0">
                <a:solidFill>
                  <a:srgbClr val="DCDCAA"/>
                </a:solidFill>
                <a:effectLst/>
                <a:latin typeface="Menlo" panose="020B0609030804020204" pitchFamily="49" charset="0"/>
              </a:rPr>
              <a:t>ff</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du,u,p,t</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model</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u,p</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prob = </a:t>
            </a:r>
            <a:r>
              <a:rPr lang="en-US" altLang="ja-JP" b="0" dirty="0" err="1">
                <a:solidFill>
                  <a:srgbClr val="DCDCAA"/>
                </a:solidFill>
                <a:effectLst/>
                <a:latin typeface="Menlo" panose="020B0609030804020204" pitchFamily="49" charset="0"/>
              </a:rPr>
              <a:t>SecondOrderODEProblem</a:t>
            </a:r>
            <a:r>
              <a:rPr lang="en-US" altLang="ja-JP" b="0" dirty="0">
                <a:solidFill>
                  <a:srgbClr val="4EC9B0"/>
                </a:solidFill>
                <a:effectLst/>
                <a:latin typeface="Menlo" panose="020B0609030804020204" pitchFamily="49" charset="0"/>
              </a:rPr>
              <a:t>{false}</a:t>
            </a:r>
            <a:r>
              <a:rPr lang="en-US" altLang="ja-JP" b="0" dirty="0">
                <a:solidFill>
                  <a:srgbClr val="D4D4D4"/>
                </a:solidFill>
                <a:effectLst/>
                <a:latin typeface="Menlo" panose="020B0609030804020204" pitchFamily="49" charset="0"/>
              </a:rPr>
              <a:t>(ff, du0, u0, </a:t>
            </a:r>
            <a:r>
              <a:rPr lang="en-US" altLang="ja-JP" b="0" dirty="0" err="1">
                <a:solidFill>
                  <a:srgbClr val="D4D4D4"/>
                </a:solidFill>
                <a:effectLst/>
                <a:latin typeface="Menlo" panose="020B0609030804020204" pitchFamily="49" charset="0"/>
              </a:rPr>
              <a:t>tspan</a:t>
            </a:r>
            <a:r>
              <a:rPr lang="en-US" altLang="ja-JP" b="0" dirty="0">
                <a:solidFill>
                  <a:srgbClr val="D4D4D4"/>
                </a:solidFill>
                <a:effectLst/>
                <a:latin typeface="Menlo" panose="020B0609030804020204" pitchFamily="49" charset="0"/>
              </a:rPr>
              <a:t>, p)</a:t>
            </a:r>
          </a:p>
          <a:p>
            <a:r>
              <a:rPr lang="en-US" altLang="ja-JP" b="0" dirty="0">
                <a:solidFill>
                  <a:srgbClr val="D4D4D4"/>
                </a:solidFill>
                <a:effectLst/>
                <a:latin typeface="Menlo" panose="020B0609030804020204" pitchFamily="49" charset="0"/>
              </a:rPr>
              <a:t>sol=</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prob,p</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err="1">
                <a:solidFill>
                  <a:srgbClr val="DCDCAA"/>
                </a:solidFill>
                <a:effectLst/>
                <a:latin typeface="Menlo" panose="020B0609030804020204" pitchFamily="49" charset="0"/>
              </a:rPr>
              <a:t>loss_n_ode</a:t>
            </a:r>
            <a:r>
              <a:rPr lang="en-US" altLang="ja-JP" b="0" dirty="0">
                <a:solidFill>
                  <a:srgbClr val="D4D4D4"/>
                </a:solidFill>
                <a:effectLst/>
                <a:latin typeface="Menlo" panose="020B0609030804020204" pitchFamily="49" charset="0"/>
              </a:rPr>
              <a:t>(p)</a:t>
            </a:r>
          </a:p>
          <a:p>
            <a:r>
              <a:rPr lang="en-US" altLang="ja-JP" b="0" dirty="0">
                <a:solidFill>
                  <a:srgbClr val="D4D4D4"/>
                </a:solidFill>
                <a:effectLst/>
                <a:latin typeface="Menlo" panose="020B0609030804020204" pitchFamily="49" charset="0"/>
              </a:rPr>
              <a:t>pred = </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prob,p</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sum</a:t>
            </a:r>
            <a:r>
              <a:rPr lang="en-US" altLang="ja-JP" b="0" dirty="0">
                <a:solidFill>
                  <a:srgbClr val="D4D4D4"/>
                </a:solidFill>
                <a:effectLst/>
                <a:latin typeface="Menlo" panose="020B0609030804020204" pitchFamily="49" charset="0"/>
              </a:rPr>
              <a:t>(abs2, dataset .- pred[</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4</a:t>
            </a:r>
            <a:r>
              <a:rPr lang="en-US" altLang="ja-JP" b="0" dirty="0">
                <a:solidFill>
                  <a:srgbClr val="D4D4D4"/>
                </a:solidFill>
                <a:effectLst/>
                <a:latin typeface="Menlo" panose="020B0609030804020204" pitchFamily="49" charset="0"/>
              </a:rPr>
              <a:t>, :]), pred</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res = </a:t>
            </a:r>
            <a:r>
              <a:rPr lang="en-US" altLang="ja-JP" b="0" dirty="0" err="1">
                <a:solidFill>
                  <a:srgbClr val="D4D4D4"/>
                </a:solidFill>
                <a:effectLst/>
                <a:latin typeface="Menlo" panose="020B0609030804020204" pitchFamily="49" charset="0"/>
              </a:rPr>
              <a:t>DiffEqFlux.</a:t>
            </a:r>
            <a:r>
              <a:rPr lang="en-US" altLang="ja-JP" b="0" dirty="0" err="1">
                <a:solidFill>
                  <a:srgbClr val="DCDCAA"/>
                </a:solidFill>
                <a:effectLst/>
                <a:latin typeface="Menlo" panose="020B0609030804020204" pitchFamily="49" charset="0"/>
              </a:rPr>
              <a:t>sciml_train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loss_n_ode</a:t>
            </a:r>
            <a:r>
              <a:rPr lang="en-US" altLang="ja-JP" b="0" dirty="0">
                <a:solidFill>
                  <a:srgbClr val="D4D4D4"/>
                </a:solidFill>
                <a:effectLst/>
                <a:latin typeface="Menlo" panose="020B0609030804020204" pitchFamily="49" charset="0"/>
              </a:rPr>
              <a:t>, p, </a:t>
            </a:r>
            <a:r>
              <a:rPr lang="en-US" altLang="ja-JP" b="0" dirty="0">
                <a:solidFill>
                  <a:srgbClr val="DCDCAA"/>
                </a:solidFill>
                <a:effectLst/>
                <a:latin typeface="Menlo" panose="020B0609030804020204" pitchFamily="49" charset="0"/>
              </a:rPr>
              <a:t>Adam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0.1</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maxiters</a:t>
            </a:r>
            <a:r>
              <a:rPr lang="en-US" altLang="ja-JP" b="0" dirty="0">
                <a:solidFill>
                  <a:srgbClr val="D4D4D4"/>
                </a:solidFill>
                <a:effectLst/>
                <a:latin typeface="Menlo" panose="020B0609030804020204" pitchFamily="49" charset="0"/>
              </a:rPr>
              <a:t> = </a:t>
            </a:r>
            <a:r>
              <a:rPr lang="en-US" altLang="ja-JP" b="0" dirty="0">
                <a:solidFill>
                  <a:srgbClr val="B5CEA8"/>
                </a:solidFill>
                <a:effectLst/>
                <a:latin typeface="Menlo" panose="020B0609030804020204" pitchFamily="49" charset="0"/>
              </a:rPr>
              <a:t>100</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sol1=</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prob,p</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res,saveat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75819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コンテンツ プレースホルダー 4" descr="グラフ, 折れ線グラフ&#10;&#10;自動的に生成された説明">
            <a:extLst>
              <a:ext uri="{FF2B5EF4-FFF2-40B4-BE49-F238E27FC236}">
                <a16:creationId xmlns:a16="http://schemas.microsoft.com/office/drawing/2014/main" id="{B357887F-1D20-8E38-767A-4300B2BF5D31}"/>
              </a:ext>
            </a:extLst>
          </p:cNvPr>
          <p:cNvPicPr>
            <a:picLocks noGrp="1" noChangeAspect="1"/>
          </p:cNvPicPr>
          <p:nvPr>
            <p:ph idx="1"/>
          </p:nvPr>
        </p:nvPicPr>
        <p:blipFill>
          <a:blip r:embed="rId2"/>
          <a:stretch>
            <a:fillRect/>
          </a:stretch>
        </p:blipFill>
        <p:spPr>
          <a:xfrm>
            <a:off x="838200" y="2171700"/>
            <a:ext cx="5278438" cy="3449638"/>
          </a:xfrm>
        </p:spPr>
      </p:pic>
      <p:pic>
        <p:nvPicPr>
          <p:cNvPr id="7" name="図 6" descr="テーブル が含まれている画像&#10;&#10;自動的に生成された説明">
            <a:extLst>
              <a:ext uri="{FF2B5EF4-FFF2-40B4-BE49-F238E27FC236}">
                <a16:creationId xmlns:a16="http://schemas.microsoft.com/office/drawing/2014/main" id="{F23F183E-74E5-AF7A-9FC6-425BCC55F96A}"/>
              </a:ext>
            </a:extLst>
          </p:cNvPr>
          <p:cNvPicPr>
            <a:picLocks noChangeAspect="1"/>
          </p:cNvPicPr>
          <p:nvPr/>
        </p:nvPicPr>
        <p:blipFill>
          <a:blip r:embed="rId3"/>
          <a:stretch>
            <a:fillRect/>
          </a:stretch>
        </p:blipFill>
        <p:spPr>
          <a:xfrm>
            <a:off x="6188075" y="2171700"/>
            <a:ext cx="5165725" cy="3449638"/>
          </a:xfrm>
          <a:prstGeom prst="rect">
            <a:avLst/>
          </a:prstGeom>
        </p:spPr>
      </p:pic>
      <p:sp>
        <p:nvSpPr>
          <p:cNvPr id="2" name="タイトル 1">
            <a:extLst>
              <a:ext uri="{FF2B5EF4-FFF2-40B4-BE49-F238E27FC236}">
                <a16:creationId xmlns:a16="http://schemas.microsoft.com/office/drawing/2014/main" id="{0F9B46B1-4B5A-3039-9303-16172BFD0016}"/>
              </a:ext>
            </a:extLst>
          </p:cNvPr>
          <p:cNvSpPr>
            <a:spLocks noGrp="1"/>
          </p:cNvSpPr>
          <p:nvPr>
            <p:ph type="title"/>
          </p:nvPr>
        </p:nvSpPr>
        <p:spPr>
          <a:xfrm>
            <a:off x="838200" y="672747"/>
            <a:ext cx="10515600" cy="715556"/>
          </a:xfrm>
        </p:spPr>
        <p:txBody>
          <a:bodyPr>
            <a:normAutofit/>
          </a:bodyPr>
          <a:lstStyle/>
          <a:p>
            <a:pPr algn="ctr"/>
            <a:r>
              <a:rPr kumimoji="1" lang="ja-JP" altLang="en-US" sz="3200">
                <a:solidFill>
                  <a:schemeClr val="bg1"/>
                </a:solidFill>
              </a:rPr>
              <a:t>シミュレーション</a:t>
            </a:r>
          </a:p>
        </p:txBody>
      </p:sp>
    </p:spTree>
    <p:extLst>
      <p:ext uri="{BB962C8B-B14F-4D97-AF65-F5344CB8AC3E}">
        <p14:creationId xmlns:p14="http://schemas.microsoft.com/office/powerpoint/2010/main" val="42415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024AA-9F70-ADE9-148F-E33CAF98A214}"/>
              </a:ext>
            </a:extLst>
          </p:cNvPr>
          <p:cNvSpPr>
            <a:spLocks noGrp="1"/>
          </p:cNvSpPr>
          <p:nvPr>
            <p:ph type="title"/>
          </p:nvPr>
        </p:nvSpPr>
        <p:spPr>
          <a:xfrm>
            <a:off x="838200" y="681037"/>
            <a:ext cx="10515600" cy="661816"/>
          </a:xfrm>
        </p:spPr>
        <p:txBody>
          <a:bodyPr>
            <a:normAutofit fontScale="90000"/>
          </a:bodyPr>
          <a:lstStyle/>
          <a:p>
            <a:r>
              <a:rPr kumimoji="1" lang="en-US" altLang="ja-JP" dirty="0" err="1"/>
              <a:t>Diffeq</a:t>
            </a:r>
            <a:r>
              <a:rPr kumimoji="1" lang="ja-JP" altLang="en-US"/>
              <a:t>ライブラーリの微分方程式法についてまとめ</a:t>
            </a:r>
          </a:p>
        </p:txBody>
      </p:sp>
      <p:sp>
        <p:nvSpPr>
          <p:cNvPr id="3" name="コンテンツ プレースホルダー 2">
            <a:extLst>
              <a:ext uri="{FF2B5EF4-FFF2-40B4-BE49-F238E27FC236}">
                <a16:creationId xmlns:a16="http://schemas.microsoft.com/office/drawing/2014/main" id="{BAAA59C4-C043-ADF6-143E-50DCF0570C1A}"/>
              </a:ext>
            </a:extLst>
          </p:cNvPr>
          <p:cNvSpPr>
            <a:spLocks noGrp="1"/>
          </p:cNvSpPr>
          <p:nvPr>
            <p:ph idx="1"/>
          </p:nvPr>
        </p:nvSpPr>
        <p:spPr/>
        <p:txBody>
          <a:bodyPr>
            <a:normAutofit lnSpcReduction="10000"/>
          </a:bodyPr>
          <a:lstStyle/>
          <a:p>
            <a:r>
              <a:rPr kumimoji="1" lang="ja-JP" altLang="en-US"/>
              <a:t>結論：この方法は予測できない　おすすめもしない</a:t>
            </a:r>
            <a:endParaRPr kumimoji="1" lang="en-US" altLang="ja-JP" dirty="0"/>
          </a:p>
          <a:p>
            <a:r>
              <a:rPr lang="ja-JP" altLang="en-US"/>
              <a:t>理由：まずこの方法の前提として微分方程式数学のモデルできるだけ細かくかつ正しくでなければならない　正直言って私はそのような数学知識はない　</a:t>
            </a:r>
            <a:endParaRPr lang="en-US" altLang="ja-JP" dirty="0"/>
          </a:p>
          <a:p>
            <a:r>
              <a:rPr lang="ja-JP" altLang="en-US"/>
              <a:t>それからこの</a:t>
            </a:r>
            <a:r>
              <a:rPr lang="en-US" altLang="ja-JP" b="0" dirty="0" err="1">
                <a:effectLst/>
                <a:latin typeface="Menlo" panose="020B0609030804020204" pitchFamily="49" charset="0"/>
              </a:rPr>
              <a:t>DifferentialEquations</a:t>
            </a:r>
            <a:r>
              <a:rPr lang="ja-JP" altLang="en-US" b="0">
                <a:effectLst/>
                <a:latin typeface="Menlo" panose="020B0609030804020204" pitchFamily="49" charset="0"/>
              </a:rPr>
              <a:t>ライブラーリの資料は大体２、３年前　更新につれて使えない機能が多い公式サイトの例も古い（例えば最適化の機能とか</a:t>
            </a:r>
            <a:r>
              <a:rPr lang="en-US" altLang="ja-JP" b="0" dirty="0">
                <a:effectLst/>
                <a:latin typeface="Menlo" panose="020B0609030804020204" pitchFamily="49" charset="0"/>
              </a:rPr>
              <a:t>)</a:t>
            </a:r>
            <a:r>
              <a:rPr lang="ja-JP" altLang="en-US" b="0">
                <a:effectLst/>
                <a:latin typeface="Menlo" panose="020B0609030804020204" pitchFamily="49" charset="0"/>
              </a:rPr>
              <a:t>　使いにくい</a:t>
            </a:r>
            <a:endParaRPr lang="en-US" altLang="ja-JP" b="0" dirty="0">
              <a:effectLst/>
              <a:latin typeface="Menlo" panose="020B0609030804020204" pitchFamily="49" charset="0"/>
            </a:endParaRPr>
          </a:p>
          <a:p>
            <a:r>
              <a:rPr lang="ja-JP" altLang="en-US">
                <a:latin typeface="Menlo" panose="020B0609030804020204" pitchFamily="49" charset="0"/>
              </a:rPr>
              <a:t>気温自体が微分方程式で表せるとしもノイズ入りあるいは確率微分方程式でやらなければならないと思う（前に言った通りそのような数学知識はない</a:t>
            </a:r>
            <a:r>
              <a:rPr lang="en-US" altLang="ja-JP" dirty="0">
                <a:latin typeface="Menlo" panose="020B0609030804020204" pitchFamily="49" charset="0"/>
              </a:rPr>
              <a:t>)</a:t>
            </a:r>
            <a:br>
              <a:rPr lang="en-US" altLang="ja-JP" dirty="0">
                <a:latin typeface="Menlo" panose="020B0609030804020204" pitchFamily="49" charset="0"/>
              </a:rPr>
            </a:br>
            <a:endParaRPr kumimoji="1" lang="ja-JP" altLang="en-US"/>
          </a:p>
        </p:txBody>
      </p:sp>
    </p:spTree>
    <p:extLst>
      <p:ext uri="{BB962C8B-B14F-4D97-AF65-F5344CB8AC3E}">
        <p14:creationId xmlns:p14="http://schemas.microsoft.com/office/powerpoint/2010/main" val="345625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7D1538-503A-0712-9DD2-04AB357FD607}"/>
              </a:ext>
            </a:extLst>
          </p:cNvPr>
          <p:cNvSpPr>
            <a:spLocks noGrp="1"/>
          </p:cNvSpPr>
          <p:nvPr>
            <p:ph type="title"/>
          </p:nvPr>
        </p:nvSpPr>
        <p:spPr/>
        <p:txBody>
          <a:bodyPr/>
          <a:lstStyle/>
          <a:p>
            <a:r>
              <a:rPr kumimoji="1" lang="ja-JP" altLang="en-US"/>
              <a:t>課題概要</a:t>
            </a:r>
          </a:p>
        </p:txBody>
      </p:sp>
      <p:sp>
        <p:nvSpPr>
          <p:cNvPr id="3" name="コンテンツ プレースホルダー 2">
            <a:extLst>
              <a:ext uri="{FF2B5EF4-FFF2-40B4-BE49-F238E27FC236}">
                <a16:creationId xmlns:a16="http://schemas.microsoft.com/office/drawing/2014/main" id="{89697CE0-CCFF-4608-98D2-52DF70F9CF58}"/>
              </a:ext>
            </a:extLst>
          </p:cNvPr>
          <p:cNvSpPr>
            <a:spLocks noGrp="1"/>
          </p:cNvSpPr>
          <p:nvPr>
            <p:ph idx="1"/>
          </p:nvPr>
        </p:nvSpPr>
        <p:spPr/>
        <p:txBody>
          <a:bodyPr/>
          <a:lstStyle/>
          <a:p>
            <a:r>
              <a:rPr kumimoji="1" lang="ja-JP" altLang="en-US"/>
              <a:t>データは以下の</a:t>
            </a:r>
            <a:r>
              <a:rPr kumimoji="1" lang="en-US" altLang="ja-JP" dirty="0" err="1"/>
              <a:t>url</a:t>
            </a:r>
            <a:r>
              <a:rPr kumimoji="1" lang="ja-JP" altLang="en-US"/>
              <a:t>の気象庁の</a:t>
            </a:r>
            <a:r>
              <a:rPr kumimoji="1" lang="en-US" altLang="ja-JP" dirty="0"/>
              <a:t>1</a:t>
            </a:r>
            <a:r>
              <a:rPr kumimoji="1" lang="ja-JP" altLang="en-US"/>
              <a:t>日の気温データを使う　</a:t>
            </a:r>
            <a:endParaRPr kumimoji="1" lang="en-US" altLang="ja-JP" dirty="0"/>
          </a:p>
          <a:p>
            <a:r>
              <a:rPr kumimoji="1" lang="en-US" altLang="ja-JP" dirty="0">
                <a:hlinkClick r:id="rId2"/>
              </a:rPr>
              <a:t>https://www.data.jma.go.jp/gmd/risk/obsdl/index.php</a:t>
            </a:r>
            <a:endParaRPr kumimoji="1" lang="en-US" altLang="ja-JP" dirty="0"/>
          </a:p>
          <a:p>
            <a:r>
              <a:rPr lang="ja-JP" altLang="en-US"/>
              <a:t>本課題について：目的：</a:t>
            </a:r>
            <a:r>
              <a:rPr lang="en-US" altLang="ja-JP" dirty="0" err="1"/>
              <a:t>julia</a:t>
            </a:r>
            <a:r>
              <a:rPr lang="ja-JP" altLang="en-US"/>
              <a:t>を使って最低限の計算ができるようのための練習</a:t>
            </a:r>
            <a:r>
              <a:rPr lang="en-US" altLang="ja-JP" dirty="0"/>
              <a:t>(</a:t>
            </a:r>
            <a:r>
              <a:rPr lang="ja-JP" altLang="en-US"/>
              <a:t>個人的に研究はやりたいない</a:t>
            </a:r>
            <a:r>
              <a:rPr lang="en-US" altLang="ja-JP" dirty="0"/>
              <a:t>)</a:t>
            </a:r>
            <a:r>
              <a:rPr lang="ja-JP" altLang="en-US"/>
              <a:t>と</a:t>
            </a:r>
            <a:r>
              <a:rPr lang="en-US" altLang="ja-JP" dirty="0"/>
              <a:t>1</a:t>
            </a:r>
            <a:r>
              <a:rPr lang="ja-JP" altLang="en-US"/>
              <a:t>行のデータだけ使ってこのデータの</a:t>
            </a:r>
            <a:r>
              <a:rPr lang="en-US" altLang="ja-JP" dirty="0"/>
              <a:t>1</a:t>
            </a:r>
            <a:r>
              <a:rPr lang="ja-JP" altLang="en-US"/>
              <a:t>日後の様子を予測できる方法を探しだす（もし可能であれば　練習のため　</a:t>
            </a:r>
            <a:r>
              <a:rPr lang="en-US" altLang="ja-JP" dirty="0"/>
              <a:t>1</a:t>
            </a:r>
            <a:r>
              <a:rPr lang="ja-JP" altLang="en-US"/>
              <a:t>行の気温データ（今日と明日の最高気温）を使う。</a:t>
            </a:r>
            <a:endParaRPr lang="en-US" altLang="ja-JP" dirty="0"/>
          </a:p>
          <a:p>
            <a:r>
              <a:rPr lang="ja-JP" altLang="en-US"/>
              <a:t>期待できる効果：</a:t>
            </a:r>
            <a:r>
              <a:rPr lang="en-US" altLang="ja-JP" dirty="0"/>
              <a:t>1</a:t>
            </a:r>
            <a:r>
              <a:rPr lang="ja-JP" altLang="en-US"/>
              <a:t>行のデータだけで気温予測できるモデルの発見</a:t>
            </a:r>
            <a:endParaRPr kumimoji="1" lang="ja-JP" altLang="en-US"/>
          </a:p>
        </p:txBody>
      </p:sp>
    </p:spTree>
    <p:extLst>
      <p:ext uri="{BB962C8B-B14F-4D97-AF65-F5344CB8AC3E}">
        <p14:creationId xmlns:p14="http://schemas.microsoft.com/office/powerpoint/2010/main" val="2153775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18173-44EF-7D2C-423E-21155085D787}"/>
              </a:ext>
            </a:extLst>
          </p:cNvPr>
          <p:cNvSpPr>
            <a:spLocks noGrp="1"/>
          </p:cNvSpPr>
          <p:nvPr>
            <p:ph type="title"/>
          </p:nvPr>
        </p:nvSpPr>
        <p:spPr>
          <a:xfrm>
            <a:off x="219222" y="232117"/>
            <a:ext cx="10515600" cy="513471"/>
          </a:xfrm>
        </p:spPr>
        <p:txBody>
          <a:bodyPr>
            <a:normAutofit fontScale="90000"/>
          </a:bodyPr>
          <a:lstStyle/>
          <a:p>
            <a:r>
              <a:rPr kumimoji="1" lang="ja-JP" altLang="en-US"/>
              <a:t>方法</a:t>
            </a:r>
            <a:r>
              <a:rPr kumimoji="1" lang="en-US" altLang="ja-JP" dirty="0"/>
              <a:t>2 flux</a:t>
            </a:r>
            <a:r>
              <a:rPr kumimoji="1" lang="ja-JP" altLang="en-US"/>
              <a:t>ライブラーリ中心の機械学習</a:t>
            </a:r>
          </a:p>
        </p:txBody>
      </p:sp>
      <p:sp>
        <p:nvSpPr>
          <p:cNvPr id="3" name="コンテンツ プレースホルダー 2">
            <a:extLst>
              <a:ext uri="{FF2B5EF4-FFF2-40B4-BE49-F238E27FC236}">
                <a16:creationId xmlns:a16="http://schemas.microsoft.com/office/drawing/2014/main" id="{23853809-A303-732F-FF85-E040848C14EC}"/>
              </a:ext>
            </a:extLst>
          </p:cNvPr>
          <p:cNvSpPr>
            <a:spLocks noGrp="1"/>
          </p:cNvSpPr>
          <p:nvPr>
            <p:ph idx="1"/>
          </p:nvPr>
        </p:nvSpPr>
        <p:spPr>
          <a:xfrm>
            <a:off x="219222" y="914399"/>
            <a:ext cx="10515600" cy="5430130"/>
          </a:xfrm>
        </p:spPr>
        <p:txBody>
          <a:bodyPr/>
          <a:lstStyle/>
          <a:p>
            <a:r>
              <a:rPr kumimoji="1" lang="ja-JP" altLang="en-US"/>
              <a:t>この方法では</a:t>
            </a:r>
            <a:r>
              <a:rPr kumimoji="1" lang="en-US" altLang="ja-JP" dirty="0" err="1"/>
              <a:t>julia</a:t>
            </a:r>
            <a:r>
              <a:rPr kumimoji="1" lang="ja-JP" altLang="en-US"/>
              <a:t>の</a:t>
            </a:r>
            <a:r>
              <a:rPr kumimoji="1" lang="en-US" altLang="ja-JP" dirty="0" err="1"/>
              <a:t>flux.jl</a:t>
            </a:r>
            <a:r>
              <a:rPr kumimoji="1" lang="en-US" altLang="ja-JP" dirty="0"/>
              <a:t>(</a:t>
            </a:r>
            <a:r>
              <a:rPr kumimoji="1" lang="en-US" altLang="ja-JP" dirty="0" err="1"/>
              <a:t>julia</a:t>
            </a:r>
            <a:r>
              <a:rPr kumimoji="1" lang="ja-JP" altLang="en-US"/>
              <a:t>の機械学習専用のライブラー</a:t>
            </a:r>
            <a:r>
              <a:rPr lang="ja-JP" altLang="en-US"/>
              <a:t>リ</a:t>
            </a:r>
            <a:r>
              <a:rPr kumimoji="1" lang="en-US" altLang="ja-JP" dirty="0"/>
              <a:t>)</a:t>
            </a:r>
            <a:r>
              <a:rPr kumimoji="1" lang="ja-JP" altLang="en-US"/>
              <a:t>を中心にニューラルネットワークを使って近似して</a:t>
            </a:r>
            <a:r>
              <a:rPr lang="ja-JP" altLang="en-US"/>
              <a:t>データを計算して</a:t>
            </a:r>
            <a:r>
              <a:rPr kumimoji="1" lang="ja-JP" altLang="en-US"/>
              <a:t>予測として結果を出す</a:t>
            </a:r>
            <a:endParaRPr kumimoji="1" lang="en-US" altLang="ja-JP" dirty="0"/>
          </a:p>
          <a:p>
            <a:r>
              <a:rPr lang="ja-JP" altLang="en-US"/>
              <a:t>考えた方法は二つ　</a:t>
            </a:r>
            <a:r>
              <a:rPr lang="en-US" altLang="ja-JP" dirty="0" err="1"/>
              <a:t>x_train</a:t>
            </a:r>
            <a:r>
              <a:rPr lang="ja-JP" altLang="en-US"/>
              <a:t> </a:t>
            </a:r>
            <a:r>
              <a:rPr lang="en-US" altLang="ja-JP" dirty="0"/>
              <a:t>2021</a:t>
            </a:r>
            <a:r>
              <a:rPr lang="ja-JP" altLang="en-US"/>
              <a:t>年</a:t>
            </a:r>
            <a:r>
              <a:rPr lang="en-US" altLang="ja-JP" dirty="0"/>
              <a:t>1-364</a:t>
            </a:r>
            <a:r>
              <a:rPr lang="ja-JP" altLang="en-US"/>
              <a:t>日のデータ　</a:t>
            </a:r>
            <a:r>
              <a:rPr lang="en-US" altLang="ja-JP" dirty="0"/>
              <a:t>y</a:t>
            </a:r>
            <a:r>
              <a:rPr lang="ja-JP" altLang="en-US"/>
              <a:t> </a:t>
            </a:r>
            <a:r>
              <a:rPr lang="en-US" altLang="ja-JP" dirty="0"/>
              <a:t>_train2-365   </a:t>
            </a:r>
            <a:r>
              <a:rPr lang="ja-JP" altLang="en-US"/>
              <a:t>最後にテストは</a:t>
            </a:r>
            <a:r>
              <a:rPr lang="en-US" altLang="ja-JP" dirty="0"/>
              <a:t>2022</a:t>
            </a:r>
            <a:r>
              <a:rPr lang="ja-JP" altLang="en-US"/>
              <a:t>年のデータを使う</a:t>
            </a:r>
            <a:endParaRPr lang="en-US" altLang="ja-JP" dirty="0"/>
          </a:p>
          <a:p>
            <a:r>
              <a:rPr kumimoji="1" lang="ja-JP" altLang="en-US"/>
              <a:t>あるいは直接　</a:t>
            </a:r>
            <a:r>
              <a:rPr kumimoji="1" lang="en-US" altLang="ja-JP" dirty="0"/>
              <a:t>20</a:t>
            </a:r>
            <a:r>
              <a:rPr kumimoji="1" lang="ja-JP" altLang="en-US"/>
              <a:t>２</a:t>
            </a:r>
            <a:r>
              <a:rPr kumimoji="1" lang="en-US" altLang="ja-JP" dirty="0"/>
              <a:t>1</a:t>
            </a:r>
            <a:r>
              <a:rPr kumimoji="1" lang="ja-JP" altLang="en-US"/>
              <a:t>年と</a:t>
            </a:r>
            <a:r>
              <a:rPr kumimoji="1" lang="en-US" altLang="ja-JP" dirty="0"/>
              <a:t>2022</a:t>
            </a:r>
            <a:r>
              <a:rPr lang="ja-JP" altLang="en-US"/>
              <a:t>のデータを　</a:t>
            </a:r>
            <a:r>
              <a:rPr lang="en-US" altLang="ja-JP" dirty="0" err="1"/>
              <a:t>x,y</a:t>
            </a:r>
            <a:r>
              <a:rPr lang="en-US" altLang="ja-JP" dirty="0"/>
              <a:t> </a:t>
            </a:r>
            <a:r>
              <a:rPr lang="ja-JP" altLang="en-US"/>
              <a:t>にする</a:t>
            </a:r>
            <a:r>
              <a:rPr lang="en-US" altLang="ja-JP" dirty="0"/>
              <a:t> 2021</a:t>
            </a:r>
            <a:r>
              <a:rPr lang="ja-JP" altLang="en-US"/>
              <a:t>と</a:t>
            </a:r>
            <a:r>
              <a:rPr lang="en-US" altLang="ja-JP" dirty="0"/>
              <a:t>2020</a:t>
            </a:r>
            <a:r>
              <a:rPr lang="ja-JP" altLang="en-US"/>
              <a:t>のデータを学習させ　近似したニューラルネットワークを</a:t>
            </a:r>
            <a:r>
              <a:rPr lang="en-US" altLang="ja-JP" dirty="0"/>
              <a:t>2021</a:t>
            </a:r>
            <a:r>
              <a:rPr lang="ja-JP" altLang="en-US"/>
              <a:t>のデータを入力して</a:t>
            </a:r>
            <a:r>
              <a:rPr lang="en-US" altLang="ja-JP" dirty="0"/>
              <a:t>2022</a:t>
            </a:r>
            <a:r>
              <a:rPr lang="ja-JP" altLang="en-US"/>
              <a:t>の予測する</a:t>
            </a:r>
            <a:endParaRPr lang="en-US" altLang="ja-JP" dirty="0"/>
          </a:p>
          <a:p>
            <a:r>
              <a:rPr lang="en-US" altLang="ja-JP" dirty="0" err="1"/>
              <a:t>Lstm</a:t>
            </a:r>
            <a:r>
              <a:rPr lang="en-US" altLang="ja-JP" dirty="0"/>
              <a:t> </a:t>
            </a:r>
            <a:r>
              <a:rPr lang="en-US" altLang="ja-JP" dirty="0" err="1"/>
              <a:t>gru</a:t>
            </a:r>
            <a:r>
              <a:rPr lang="en-US" altLang="ja-JP" dirty="0"/>
              <a:t> transformer </a:t>
            </a:r>
            <a:r>
              <a:rPr lang="ja-JP" altLang="en-US"/>
              <a:t>を使って近似して予測してみる</a:t>
            </a:r>
            <a:endParaRPr lang="en-US" altLang="ja-JP" dirty="0"/>
          </a:p>
          <a:p>
            <a:r>
              <a:rPr kumimoji="1" lang="en-US" altLang="ja-JP" dirty="0"/>
              <a:t>Julia</a:t>
            </a:r>
            <a:r>
              <a:rPr kumimoji="1" lang="ja-JP" altLang="en-US"/>
              <a:t>の機械学習のためデータを全部</a:t>
            </a:r>
            <a:r>
              <a:rPr kumimoji="1" lang="en-US" altLang="ja-JP" dirty="0"/>
              <a:t>Float32</a:t>
            </a:r>
            <a:r>
              <a:rPr kumimoji="1" lang="ja-JP" altLang="en-US"/>
              <a:t>の</a:t>
            </a:r>
            <a:r>
              <a:rPr kumimoji="1" lang="en-US" altLang="ja-JP" dirty="0"/>
              <a:t>m</a:t>
            </a:r>
            <a:r>
              <a:rPr kumimoji="1" lang="ja-JP" altLang="en-US"/>
              <a:t>❌</a:t>
            </a:r>
            <a:r>
              <a:rPr kumimoji="1" lang="en-US" altLang="ja-JP" dirty="0"/>
              <a:t>n</a:t>
            </a:r>
            <a:r>
              <a:rPr kumimoji="1" lang="ja-JP" altLang="en-US"/>
              <a:t>の行列にする</a:t>
            </a:r>
            <a:r>
              <a:rPr kumimoji="1" lang="en-US" altLang="ja-JP" dirty="0"/>
              <a:t>n</a:t>
            </a:r>
            <a:r>
              <a:rPr kumimoji="1" lang="ja-JP" altLang="en-US"/>
              <a:t>は</a:t>
            </a:r>
            <a:r>
              <a:rPr kumimoji="1" lang="en-US" altLang="ja-JP" dirty="0"/>
              <a:t>365</a:t>
            </a:r>
            <a:r>
              <a:rPr kumimoji="1" lang="ja-JP" altLang="en-US"/>
              <a:t>あるいは</a:t>
            </a:r>
            <a:r>
              <a:rPr kumimoji="1" lang="en-US" altLang="ja-JP" dirty="0"/>
              <a:t>364</a:t>
            </a:r>
            <a:r>
              <a:rPr kumimoji="1" lang="ja-JP" altLang="en-US"/>
              <a:t> </a:t>
            </a:r>
            <a:r>
              <a:rPr kumimoji="1" lang="en-US" altLang="ja-JP" dirty="0"/>
              <a:t>m</a:t>
            </a:r>
            <a:r>
              <a:rPr kumimoji="1" lang="ja-JP" altLang="en-US"/>
              <a:t>は１あるいは２</a:t>
            </a:r>
            <a:r>
              <a:rPr kumimoji="1" lang="en-US" altLang="ja-JP" dirty="0"/>
              <a:t>(</a:t>
            </a:r>
            <a:r>
              <a:rPr kumimoji="1" lang="ja-JP" altLang="en-US"/>
              <a:t>日数と使うどの気温を使うかにより決定</a:t>
            </a:r>
            <a:r>
              <a:rPr kumimoji="1" lang="en-US" altLang="ja-JP" dirty="0"/>
              <a:t>)</a:t>
            </a:r>
          </a:p>
        </p:txBody>
      </p:sp>
    </p:spTree>
    <p:extLst>
      <p:ext uri="{BB962C8B-B14F-4D97-AF65-F5344CB8AC3E}">
        <p14:creationId xmlns:p14="http://schemas.microsoft.com/office/powerpoint/2010/main" val="3849289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651C9-5804-5ABE-3BAC-0F80C90B3B8F}"/>
              </a:ext>
            </a:extLst>
          </p:cNvPr>
          <p:cNvSpPr>
            <a:spLocks noGrp="1"/>
          </p:cNvSpPr>
          <p:nvPr>
            <p:ph type="title"/>
          </p:nvPr>
        </p:nvSpPr>
        <p:spPr/>
        <p:txBody>
          <a:bodyPr/>
          <a:lstStyle/>
          <a:p>
            <a:r>
              <a:rPr kumimoji="1" lang="ja-JP" altLang="en-US"/>
              <a:t>データの処理について（以下のコードに従う</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CD2DA509-48A1-AFE4-99AF-F59D3B4766A8}"/>
              </a:ext>
            </a:extLst>
          </p:cNvPr>
          <p:cNvSpPr>
            <a:spLocks noGrp="1"/>
          </p:cNvSpPr>
          <p:nvPr>
            <p:ph idx="1"/>
          </p:nvPr>
        </p:nvSpPr>
        <p:spPr/>
        <p:txBody>
          <a:bodyPr>
            <a:normAutofit fontScale="55000" lnSpcReduction="20000"/>
          </a:bodyPr>
          <a:lstStyle/>
          <a:p>
            <a:r>
              <a:rPr lang="en-US" altLang="ja-JP" b="0" dirty="0">
                <a:solidFill>
                  <a:srgbClr val="C586C0"/>
                </a:solidFill>
                <a:effectLst/>
                <a:latin typeface="Menlo" panose="020B0609030804020204" pitchFamily="49" charset="0"/>
              </a:rPr>
              <a:t>begin</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data=</a:t>
            </a:r>
            <a:r>
              <a:rPr lang="en-US" altLang="ja-JP" b="0" dirty="0" err="1">
                <a:solidFill>
                  <a:srgbClr val="D4D4D4"/>
                </a:solidFill>
                <a:effectLst/>
                <a:latin typeface="Menlo" panose="020B0609030804020204" pitchFamily="49" charset="0"/>
              </a:rPr>
              <a:t>CSV.</a:t>
            </a:r>
            <a:r>
              <a:rPr lang="en-US" altLang="ja-JP" b="0" dirty="0" err="1">
                <a:solidFill>
                  <a:srgbClr val="DCDCAA"/>
                </a:solidFill>
                <a:effectLst/>
                <a:latin typeface="Menlo" panose="020B0609030804020204" pitchFamily="49" charset="0"/>
              </a:rPr>
              <a:t>read</a:t>
            </a:r>
            <a:r>
              <a:rPr lang="en-US" altLang="ja-JP" b="0" dirty="0">
                <a:solidFill>
                  <a:srgbClr val="D4D4D4"/>
                </a:solidFill>
                <a:effectLst/>
                <a:latin typeface="Menlo" panose="020B0609030804020204" pitchFamily="49" charset="0"/>
              </a:rPr>
              <a:t>(</a:t>
            </a:r>
            <a:r>
              <a:rPr lang="en-US" altLang="ja-JP" b="0" dirty="0">
                <a:solidFill>
                  <a:srgbClr val="CE9178"/>
                </a:solidFill>
                <a:effectLst/>
                <a:latin typeface="Menlo" panose="020B0609030804020204" pitchFamily="49" charset="0"/>
              </a:rPr>
              <a:t>"w2021-1.csv"</a:t>
            </a:r>
            <a:r>
              <a:rPr lang="en-US" altLang="ja-JP" b="0" dirty="0">
                <a:solidFill>
                  <a:srgbClr val="D4D4D4"/>
                </a:solidFill>
                <a:effectLst/>
                <a:latin typeface="Menlo" panose="020B0609030804020204" pitchFamily="49" charset="0"/>
              </a:rPr>
              <a:t>,DataFrame,header=</a:t>
            </a:r>
            <a:r>
              <a:rPr lang="en-US" altLang="ja-JP" b="0" dirty="0">
                <a:solidFill>
                  <a:srgbClr val="B5CEA8"/>
                </a:solidFill>
                <a:effectLst/>
                <a:latin typeface="Menlo" panose="020B0609030804020204" pitchFamily="49" charset="0"/>
              </a:rPr>
              <a:t>6</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data0=</a:t>
            </a:r>
            <a:r>
              <a:rPr lang="en-US" altLang="ja-JP" b="0" dirty="0" err="1">
                <a:solidFill>
                  <a:srgbClr val="D4D4D4"/>
                </a:solidFill>
                <a:effectLst/>
                <a:latin typeface="Menlo" panose="020B0609030804020204" pitchFamily="49" charset="0"/>
              </a:rPr>
              <a:t>CSV.</a:t>
            </a:r>
            <a:r>
              <a:rPr lang="en-US" altLang="ja-JP" b="0" dirty="0" err="1">
                <a:solidFill>
                  <a:srgbClr val="DCDCAA"/>
                </a:solidFill>
                <a:effectLst/>
                <a:latin typeface="Menlo" panose="020B0609030804020204" pitchFamily="49" charset="0"/>
              </a:rPr>
              <a:t>read</a:t>
            </a:r>
            <a:r>
              <a:rPr lang="en-US" altLang="ja-JP" b="0" dirty="0">
                <a:solidFill>
                  <a:srgbClr val="D4D4D4"/>
                </a:solidFill>
                <a:effectLst/>
                <a:latin typeface="Menlo" panose="020B0609030804020204" pitchFamily="49" charset="0"/>
              </a:rPr>
              <a:t>(</a:t>
            </a:r>
            <a:r>
              <a:rPr lang="en-US" altLang="ja-JP" b="0" dirty="0">
                <a:solidFill>
                  <a:srgbClr val="CE9178"/>
                </a:solidFill>
                <a:effectLst/>
                <a:latin typeface="Menlo" panose="020B0609030804020204" pitchFamily="49" charset="0"/>
              </a:rPr>
              <a:t>"w2022-1.csv"</a:t>
            </a:r>
            <a:r>
              <a:rPr lang="en-US" altLang="ja-JP" b="0" dirty="0">
                <a:solidFill>
                  <a:srgbClr val="D4D4D4"/>
                </a:solidFill>
                <a:effectLst/>
                <a:latin typeface="Menlo" panose="020B0609030804020204" pitchFamily="49" charset="0"/>
              </a:rPr>
              <a:t>,DataFrame,header=</a:t>
            </a:r>
            <a:r>
              <a:rPr lang="en-US" altLang="ja-JP" b="0" dirty="0">
                <a:solidFill>
                  <a:srgbClr val="B5CEA8"/>
                </a:solidFill>
                <a:effectLst/>
                <a:latin typeface="Menlo" panose="020B0609030804020204" pitchFamily="49" charset="0"/>
              </a:rPr>
              <a:t>6</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data1=</a:t>
            </a:r>
            <a:r>
              <a:rPr lang="en-US" altLang="ja-JP" b="0" dirty="0" err="1">
                <a:solidFill>
                  <a:srgbClr val="D4D4D4"/>
                </a:solidFill>
                <a:effectLst/>
                <a:latin typeface="Menlo" panose="020B0609030804020204" pitchFamily="49" charset="0"/>
              </a:rPr>
              <a:t>CSV.</a:t>
            </a:r>
            <a:r>
              <a:rPr lang="en-US" altLang="ja-JP" b="0" dirty="0" err="1">
                <a:solidFill>
                  <a:srgbClr val="DCDCAA"/>
                </a:solidFill>
                <a:effectLst/>
                <a:latin typeface="Menlo" panose="020B0609030804020204" pitchFamily="49" charset="0"/>
              </a:rPr>
              <a:t>read</a:t>
            </a:r>
            <a:r>
              <a:rPr lang="en-US" altLang="ja-JP" b="0" dirty="0">
                <a:solidFill>
                  <a:srgbClr val="D4D4D4"/>
                </a:solidFill>
                <a:effectLst/>
                <a:latin typeface="Menlo" panose="020B0609030804020204" pitchFamily="49" charset="0"/>
              </a:rPr>
              <a:t>(</a:t>
            </a:r>
            <a:r>
              <a:rPr lang="en-US" altLang="ja-JP" b="0" dirty="0">
                <a:solidFill>
                  <a:srgbClr val="CE9178"/>
                </a:solidFill>
                <a:effectLst/>
                <a:latin typeface="Menlo" panose="020B0609030804020204" pitchFamily="49" charset="0"/>
              </a:rPr>
              <a:t>"w2020.csv"</a:t>
            </a:r>
            <a:r>
              <a:rPr lang="en-US" altLang="ja-JP" b="0" dirty="0">
                <a:solidFill>
                  <a:srgbClr val="D4D4D4"/>
                </a:solidFill>
                <a:effectLst/>
                <a:latin typeface="Menlo" panose="020B0609030804020204" pitchFamily="49" charset="0"/>
              </a:rPr>
              <a:t>,DataFrame,header=</a:t>
            </a:r>
            <a:r>
              <a:rPr lang="en-US" altLang="ja-JP" b="0" dirty="0">
                <a:solidFill>
                  <a:srgbClr val="B5CEA8"/>
                </a:solidFill>
                <a:effectLst/>
                <a:latin typeface="Menlo" panose="020B0609030804020204" pitchFamily="49" charset="0"/>
              </a:rPr>
              <a:t>6</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dataset2021=</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Matrix</a:t>
            </a:r>
            <a:r>
              <a:rPr lang="en-US" altLang="ja-JP" b="0" dirty="0">
                <a:solidFill>
                  <a:srgbClr val="4EC9B0"/>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(data[</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dataset2022=</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Matrix</a:t>
            </a:r>
            <a:r>
              <a:rPr lang="en-US" altLang="ja-JP" b="0" dirty="0">
                <a:solidFill>
                  <a:srgbClr val="4EC9B0"/>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(data0[</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dataset2020=</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Matrix</a:t>
            </a:r>
            <a:r>
              <a:rPr lang="en-US" altLang="ja-JP" b="0" dirty="0">
                <a:solidFill>
                  <a:srgbClr val="4EC9B0"/>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(data1[</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4</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x0=</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(dataset2020[</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y0=</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(dataset2020[</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x1=</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(dataset2021[</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y1=</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(dataset2021[</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x2=</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(dataset2022[</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y2=</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(dataset2022[</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kumimoji="1" lang="ja-JP" altLang="en-US"/>
              <a:t>結果は全部</a:t>
            </a:r>
            <a:r>
              <a:rPr kumimoji="1" lang="en-US" altLang="ja-JP" dirty="0"/>
              <a:t>1</a:t>
            </a:r>
            <a:r>
              <a:rPr kumimoji="1" lang="ja-JP" altLang="en-US"/>
              <a:t>かける</a:t>
            </a:r>
            <a:r>
              <a:rPr kumimoji="1" lang="en-US" altLang="ja-JP" dirty="0"/>
              <a:t>n</a:t>
            </a:r>
            <a:r>
              <a:rPr kumimoji="1" lang="ja-JP" altLang="en-US"/>
              <a:t>の</a:t>
            </a:r>
            <a:r>
              <a:rPr kumimoji="1" lang="en-US" altLang="ja-JP" dirty="0"/>
              <a:t>matrix</a:t>
            </a:r>
            <a:endParaRPr kumimoji="1" lang="ja-JP" altLang="en-US"/>
          </a:p>
        </p:txBody>
      </p:sp>
    </p:spTree>
    <p:extLst>
      <p:ext uri="{BB962C8B-B14F-4D97-AF65-F5344CB8AC3E}">
        <p14:creationId xmlns:p14="http://schemas.microsoft.com/office/powerpoint/2010/main" val="385933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8105E-95F3-DC28-DFA4-F59889740FE7}"/>
              </a:ext>
            </a:extLst>
          </p:cNvPr>
          <p:cNvSpPr>
            <a:spLocks noGrp="1"/>
          </p:cNvSpPr>
          <p:nvPr>
            <p:ph type="title"/>
          </p:nvPr>
        </p:nvSpPr>
        <p:spPr>
          <a:xfrm>
            <a:off x="191086" y="154111"/>
            <a:ext cx="10515600" cy="760290"/>
          </a:xfrm>
        </p:spPr>
        <p:txBody>
          <a:bodyPr/>
          <a:lstStyle/>
          <a:p>
            <a:r>
              <a:rPr kumimoji="1" lang="ja-JP" altLang="en-US"/>
              <a:t>まずは</a:t>
            </a:r>
            <a:r>
              <a:rPr kumimoji="1" lang="en-US" altLang="ja-JP" dirty="0" err="1"/>
              <a:t>mlp</a:t>
            </a:r>
            <a:endParaRPr kumimoji="1" lang="ja-JP" altLang="en-US"/>
          </a:p>
        </p:txBody>
      </p:sp>
      <p:sp>
        <p:nvSpPr>
          <p:cNvPr id="3" name="コンテンツ プレースホルダー 2">
            <a:extLst>
              <a:ext uri="{FF2B5EF4-FFF2-40B4-BE49-F238E27FC236}">
                <a16:creationId xmlns:a16="http://schemas.microsoft.com/office/drawing/2014/main" id="{C9786155-0818-2FA2-E894-FBB91462D0E2}"/>
              </a:ext>
            </a:extLst>
          </p:cNvPr>
          <p:cNvSpPr>
            <a:spLocks noGrp="1"/>
          </p:cNvSpPr>
          <p:nvPr>
            <p:ph idx="1"/>
          </p:nvPr>
        </p:nvSpPr>
        <p:spPr>
          <a:xfrm>
            <a:off x="359897" y="1080037"/>
            <a:ext cx="11653911" cy="5011274"/>
          </a:xfrm>
        </p:spPr>
        <p:txBody>
          <a:bodyPr/>
          <a:lstStyle/>
          <a:p>
            <a:r>
              <a:rPr lang="ja-JP" altLang="en-US"/>
              <a:t>初めてのモデルは線形</a:t>
            </a:r>
            <a:r>
              <a:rPr lang="en-US" altLang="ja-JP" dirty="0" err="1"/>
              <a:t>mlp</a:t>
            </a:r>
            <a:r>
              <a:rPr lang="en-US" altLang="ja-JP" b="0" dirty="0">
                <a:solidFill>
                  <a:srgbClr val="D4D4D4"/>
                </a:solidFill>
                <a:effectLst/>
                <a:latin typeface="Menlo" panose="020B0609030804020204" pitchFamily="49" charset="0"/>
              </a:rPr>
              <a:t> </a:t>
            </a:r>
          </a:p>
          <a:p>
            <a:r>
              <a:rPr lang="en-US" altLang="ja-JP" b="0" dirty="0">
                <a:solidFill>
                  <a:srgbClr val="D4D4D4"/>
                </a:solidFill>
                <a:effectLst/>
                <a:latin typeface="Menlo" panose="020B0609030804020204" pitchFamily="49" charset="0"/>
              </a:rPr>
              <a:t>model=</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20</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dirty="0" err="1"/>
              <a:t>x,y</a:t>
            </a:r>
            <a:r>
              <a:rPr lang="ja-JP" altLang="en-US"/>
              <a:t>の訓練データは</a:t>
            </a:r>
            <a:r>
              <a:rPr lang="en-US" altLang="ja-JP" dirty="0"/>
              <a:t>=data2021[1:364] ,data2021[2:365] </a:t>
            </a:r>
            <a:r>
              <a:rPr lang="ja-JP" altLang="en-US"/>
              <a:t>　</a:t>
            </a:r>
            <a:r>
              <a:rPr lang="en-US" altLang="ja-JP" dirty="0"/>
              <a:t>data2020,data2021 </a:t>
            </a:r>
            <a:r>
              <a:rPr lang="ja-JP" altLang="en-US"/>
              <a:t>二つの方法で試してみる</a:t>
            </a:r>
            <a:endParaRPr lang="en-US" altLang="ja-JP" dirty="0"/>
          </a:p>
          <a:p>
            <a:r>
              <a:rPr lang="ja-JP" altLang="en-US"/>
              <a:t>バッチを作らない　そのまま計算していく</a:t>
            </a:r>
            <a:endParaRPr lang="en-US" altLang="ja-JP" dirty="0"/>
          </a:p>
          <a:p>
            <a:r>
              <a:rPr lang="ja-JP" altLang="en-US"/>
              <a:t>損失関数は</a:t>
            </a:r>
            <a:r>
              <a:rPr lang="en-US" altLang="ja-JP" dirty="0" err="1"/>
              <a:t>mse</a:t>
            </a:r>
            <a:r>
              <a:rPr lang="ja-JP" altLang="en-US"/>
              <a:t>を使う　最適化は</a:t>
            </a:r>
            <a:r>
              <a:rPr lang="en-US" altLang="ja-JP" dirty="0" err="1"/>
              <a:t>adam</a:t>
            </a:r>
            <a:endParaRPr lang="en-US" altLang="ja-JP" dirty="0"/>
          </a:p>
          <a:p>
            <a:r>
              <a:rPr lang="ja-JP" altLang="en-US"/>
              <a:t>予測した結果を評価するために損失関数で数値の違い　コサイン類似度でパータンが当てるかどうかを使う（コサインを使用した理由：他の類似度計算の方法がわからないかつコサインは投影としえ考えられて線形関係を表せるから</a:t>
            </a:r>
            <a:r>
              <a:rPr lang="en-US" altLang="ja-JP" dirty="0"/>
              <a:t>)</a:t>
            </a:r>
            <a:br>
              <a:rPr lang="en-US" altLang="ja-JP" dirty="0"/>
            </a:br>
            <a:endParaRPr lang="en-US" altLang="ja-JP" dirty="0"/>
          </a:p>
          <a:p>
            <a:pPr marL="0" indent="0">
              <a:buNone/>
            </a:pPr>
            <a:endParaRPr kumimoji="1" lang="ja-JP" altLang="en-US"/>
          </a:p>
        </p:txBody>
      </p:sp>
    </p:spTree>
    <p:extLst>
      <p:ext uri="{BB962C8B-B14F-4D97-AF65-F5344CB8AC3E}">
        <p14:creationId xmlns:p14="http://schemas.microsoft.com/office/powerpoint/2010/main" val="4273252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080833-5D02-4388-431C-1688D0BBA4C0}"/>
              </a:ext>
            </a:extLst>
          </p:cNvPr>
          <p:cNvSpPr>
            <a:spLocks noGrp="1"/>
          </p:cNvSpPr>
          <p:nvPr>
            <p:ph type="title"/>
          </p:nvPr>
        </p:nvSpPr>
        <p:spPr>
          <a:xfrm>
            <a:off x="570913" y="154110"/>
            <a:ext cx="10515600" cy="732155"/>
          </a:xfrm>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6981D2EC-52AB-A9C5-28C1-9FA8A8FAAD9F}"/>
              </a:ext>
            </a:extLst>
          </p:cNvPr>
          <p:cNvSpPr>
            <a:spLocks noGrp="1"/>
          </p:cNvSpPr>
          <p:nvPr>
            <p:ph idx="1"/>
          </p:nvPr>
        </p:nvSpPr>
        <p:spPr>
          <a:xfrm>
            <a:off x="570913" y="1080037"/>
            <a:ext cx="10515600" cy="4997206"/>
          </a:xfrm>
        </p:spPr>
        <p:txBody>
          <a:bodyPr/>
          <a:lstStyle/>
          <a:p>
            <a:r>
              <a:rPr lang="en-US" altLang="ja-JP" dirty="0"/>
              <a:t>x ,y </a:t>
            </a:r>
            <a:r>
              <a:rPr lang="ja-JP" altLang="en-US"/>
              <a:t>のトレーニングデータは</a:t>
            </a:r>
            <a:r>
              <a:rPr lang="en-US" altLang="ja-JP" dirty="0"/>
              <a:t>[1:364] [2:365]</a:t>
            </a:r>
            <a:r>
              <a:rPr lang="ja-JP" altLang="en-US"/>
              <a:t>の場合</a:t>
            </a:r>
            <a:r>
              <a:rPr lang="en-US" altLang="ja-JP" dirty="0"/>
              <a:t>:</a:t>
            </a:r>
          </a:p>
          <a:p>
            <a:r>
              <a:rPr lang="ja-JP" altLang="en-US"/>
              <a:t>トレーニングデータの類似度　</a:t>
            </a:r>
            <a:r>
              <a:rPr lang="en-US" altLang="ja-JP" dirty="0">
                <a:latin typeface="Menlo" panose="020B0609030804020204" pitchFamily="49" charset="0"/>
              </a:rPr>
              <a:t>:</a:t>
            </a:r>
            <a:r>
              <a:rPr lang="en-US" altLang="ja-JP" b="0" i="0" dirty="0">
                <a:effectLst/>
                <a:latin typeface="Menlo" panose="020B0609030804020204" pitchFamily="49" charset="0"/>
              </a:rPr>
              <a:t>0.9891083378544722</a:t>
            </a:r>
          </a:p>
          <a:p>
            <a:r>
              <a:rPr lang="ja-JP" altLang="en-US">
                <a:latin typeface="Menlo" panose="020B0609030804020204" pitchFamily="49" charset="0"/>
              </a:rPr>
              <a:t>近似した結果の損失と類似度</a:t>
            </a:r>
            <a:r>
              <a:rPr lang="en-US" altLang="ja-JP" dirty="0">
                <a:latin typeface="Menlo" panose="020B0609030804020204" pitchFamily="49" charset="0"/>
              </a:rPr>
              <a:t>:</a:t>
            </a:r>
            <a:r>
              <a:rPr lang="ja-JP" altLang="en-US" b="0" i="0">
                <a:effectLst/>
                <a:latin typeface="Menlo" panose="020B0609030804020204" pitchFamily="49" charset="0"/>
              </a:rPr>
              <a:t> </a:t>
            </a:r>
            <a:r>
              <a:rPr lang="en-US" altLang="ja-JP" b="0" i="0" dirty="0">
                <a:effectLst/>
                <a:latin typeface="Menlo" panose="020B0609030804020204" pitchFamily="49" charset="0"/>
              </a:rPr>
              <a:t>10.643116186549802, 0.9895775557513834</a:t>
            </a:r>
          </a:p>
          <a:p>
            <a:r>
              <a:rPr lang="ja-JP" altLang="en-US">
                <a:latin typeface="Menlo" panose="020B0609030804020204" pitchFamily="49" charset="0"/>
              </a:rPr>
              <a:t>予測の結果の損失と類似度：</a:t>
            </a:r>
            <a:r>
              <a:rPr lang="ja-JP" altLang="en-US" b="0" i="0">
                <a:effectLst/>
                <a:latin typeface="Menlo" panose="020B0609030804020204" pitchFamily="49" charset="0"/>
              </a:rPr>
              <a:t> </a:t>
            </a:r>
            <a:r>
              <a:rPr lang="en-US" altLang="ja-JP" b="0" i="0" dirty="0">
                <a:effectLst/>
                <a:latin typeface="Menlo" panose="020B0609030804020204" pitchFamily="49" charset="0"/>
              </a:rPr>
              <a:t>(10.831873178986937, 0.9894942633539136) </a:t>
            </a:r>
          </a:p>
          <a:p>
            <a:r>
              <a:rPr lang="en-US" altLang="ja-JP" dirty="0" err="1">
                <a:latin typeface="Menlo" panose="020B0609030804020204" pitchFamily="49" charset="0"/>
              </a:rPr>
              <a:t>x,y</a:t>
            </a:r>
            <a:r>
              <a:rPr lang="ja-JP" altLang="en-US">
                <a:latin typeface="Menlo" panose="020B0609030804020204" pitchFamily="49" charset="0"/>
              </a:rPr>
              <a:t>のトレーニングデータは</a:t>
            </a:r>
            <a:r>
              <a:rPr lang="en-US" altLang="ja-JP" dirty="0">
                <a:latin typeface="Menlo" panose="020B0609030804020204" pitchFamily="49" charset="0"/>
              </a:rPr>
              <a:t>2020 2021</a:t>
            </a:r>
            <a:r>
              <a:rPr lang="ja-JP" altLang="en-US">
                <a:latin typeface="Menlo" panose="020B0609030804020204" pitchFamily="49" charset="0"/>
              </a:rPr>
              <a:t>の時</a:t>
            </a:r>
            <a:r>
              <a:rPr lang="en-US" altLang="ja-JP" dirty="0">
                <a:latin typeface="Menlo" panose="020B0609030804020204" pitchFamily="49" charset="0"/>
              </a:rPr>
              <a:t>:</a:t>
            </a:r>
          </a:p>
          <a:p>
            <a:r>
              <a:rPr lang="en-US" altLang="ja-JP" b="0" i="0" dirty="0">
                <a:effectLst/>
                <a:latin typeface="Menlo" panose="020B0609030804020204" pitchFamily="49" charset="0"/>
              </a:rPr>
              <a:t>(20.232603937762235, 0.9767438467409213)</a:t>
            </a:r>
            <a:endParaRPr lang="en-US" altLang="ja-JP" dirty="0">
              <a:latin typeface="Menlo" panose="020B0609030804020204" pitchFamily="49" charset="0"/>
            </a:endParaRPr>
          </a:p>
          <a:p>
            <a:r>
              <a:rPr lang="ja-JP" altLang="en-US" b="0" i="0">
                <a:effectLst/>
                <a:latin typeface="Menlo" panose="020B0609030804020204" pitchFamily="49" charset="0"/>
              </a:rPr>
              <a:t>近似：</a:t>
            </a:r>
            <a:r>
              <a:rPr lang="en-US" altLang="ja-JP" b="0" i="0" dirty="0">
                <a:effectLst/>
                <a:latin typeface="Menlo" panose="020B0609030804020204" pitchFamily="49" charset="0"/>
              </a:rPr>
              <a:t>(20.232603937762235, 0.9800486243076176)</a:t>
            </a:r>
          </a:p>
          <a:p>
            <a:r>
              <a:rPr lang="ja-JP" altLang="en-US">
                <a:latin typeface="Menlo" panose="020B0609030804020204" pitchFamily="49" charset="0"/>
              </a:rPr>
              <a:t>結果：</a:t>
            </a:r>
            <a:r>
              <a:rPr lang="ja-JP" altLang="en-US" b="0" i="0">
                <a:effectLst/>
                <a:latin typeface="Menlo" panose="020B0609030804020204" pitchFamily="49" charset="0"/>
              </a:rPr>
              <a:t> </a:t>
            </a:r>
            <a:r>
              <a:rPr lang="en-US" altLang="ja-JP" b="0" i="0" dirty="0">
                <a:effectLst/>
                <a:latin typeface="Menlo" panose="020B0609030804020204" pitchFamily="49" charset="0"/>
              </a:rPr>
              <a:t>(24.578911503430202, 0.9759553099494683)</a:t>
            </a:r>
          </a:p>
          <a:p>
            <a:endParaRPr lang="en-US" altLang="ja-JP" dirty="0">
              <a:solidFill>
                <a:srgbClr val="D4D4D4"/>
              </a:solidFill>
              <a:latin typeface="Menlo" panose="020B0609030804020204" pitchFamily="49" charset="0"/>
            </a:endParaRPr>
          </a:p>
          <a:p>
            <a:endParaRPr lang="en-US" altLang="ja-JP" dirty="0">
              <a:solidFill>
                <a:srgbClr val="D4D4D4"/>
              </a:solidFill>
              <a:latin typeface="Menlo" panose="020B0609030804020204" pitchFamily="49" charset="0"/>
            </a:endParaRPr>
          </a:p>
          <a:p>
            <a:endParaRPr lang="en-US" altLang="ja-JP" dirty="0"/>
          </a:p>
        </p:txBody>
      </p:sp>
    </p:spTree>
    <p:extLst>
      <p:ext uri="{BB962C8B-B14F-4D97-AF65-F5344CB8AC3E}">
        <p14:creationId xmlns:p14="http://schemas.microsoft.com/office/powerpoint/2010/main" val="4191156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7EE4FB-4814-28E3-1A95-CD46464D542C}"/>
              </a:ext>
            </a:extLst>
          </p:cNvPr>
          <p:cNvSpPr>
            <a:spLocks noGrp="1"/>
          </p:cNvSpPr>
          <p:nvPr>
            <p:ph type="title"/>
          </p:nvPr>
        </p:nvSpPr>
        <p:spPr>
          <a:xfrm>
            <a:off x="838200" y="365126"/>
            <a:ext cx="10515600" cy="315911"/>
          </a:xfrm>
        </p:spPr>
        <p:txBody>
          <a:bodyPr>
            <a:normAutofit fontScale="90000"/>
          </a:bodyPr>
          <a:lstStyle/>
          <a:p>
            <a:r>
              <a:rPr lang="en-US" altLang="ja-JP" dirty="0"/>
              <a:t>[1:364] [2:365]</a:t>
            </a:r>
            <a:r>
              <a:rPr lang="ja-JP" altLang="en-US"/>
              <a:t>の場合の近似と予測の可視化</a:t>
            </a:r>
            <a:endParaRPr kumimoji="1" lang="ja-JP" altLang="en-US"/>
          </a:p>
        </p:txBody>
      </p:sp>
      <p:pic>
        <p:nvPicPr>
          <p:cNvPr id="5" name="コンテンツ プレースホルダー 4" descr="グラフ, 折れ線グラフ&#10;&#10;自動的に生成された説明">
            <a:extLst>
              <a:ext uri="{FF2B5EF4-FFF2-40B4-BE49-F238E27FC236}">
                <a16:creationId xmlns:a16="http://schemas.microsoft.com/office/drawing/2014/main" id="{14DD6D4B-6E67-CFFF-39C0-6C706B88A977}"/>
              </a:ext>
            </a:extLst>
          </p:cNvPr>
          <p:cNvPicPr>
            <a:picLocks noGrp="1" noChangeAspect="1"/>
          </p:cNvPicPr>
          <p:nvPr>
            <p:ph idx="1"/>
          </p:nvPr>
        </p:nvPicPr>
        <p:blipFill>
          <a:blip r:embed="rId2"/>
          <a:stretch>
            <a:fillRect/>
          </a:stretch>
        </p:blipFill>
        <p:spPr>
          <a:xfrm>
            <a:off x="0" y="2405576"/>
            <a:ext cx="5717208" cy="3799524"/>
          </a:xfrm>
        </p:spPr>
      </p:pic>
      <p:pic>
        <p:nvPicPr>
          <p:cNvPr id="7" name="図 6" descr="グラフ, 折れ線グラフ&#10;&#10;自動的に生成された説明">
            <a:extLst>
              <a:ext uri="{FF2B5EF4-FFF2-40B4-BE49-F238E27FC236}">
                <a16:creationId xmlns:a16="http://schemas.microsoft.com/office/drawing/2014/main" id="{CF5D78C6-06DA-ED1E-A99B-C49ED19D9826}"/>
              </a:ext>
            </a:extLst>
          </p:cNvPr>
          <p:cNvPicPr>
            <a:picLocks noChangeAspect="1"/>
          </p:cNvPicPr>
          <p:nvPr/>
        </p:nvPicPr>
        <p:blipFill>
          <a:blip r:embed="rId3"/>
          <a:stretch>
            <a:fillRect/>
          </a:stretch>
        </p:blipFill>
        <p:spPr>
          <a:xfrm>
            <a:off x="5477130" y="1948250"/>
            <a:ext cx="6714870" cy="4544624"/>
          </a:xfrm>
          <a:prstGeom prst="rect">
            <a:avLst/>
          </a:prstGeom>
        </p:spPr>
      </p:pic>
    </p:spTree>
    <p:extLst>
      <p:ext uri="{BB962C8B-B14F-4D97-AF65-F5344CB8AC3E}">
        <p14:creationId xmlns:p14="http://schemas.microsoft.com/office/powerpoint/2010/main" val="393361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96E72A-A548-3A56-E84E-01A0D96E71E7}"/>
              </a:ext>
            </a:extLst>
          </p:cNvPr>
          <p:cNvSpPr>
            <a:spLocks noGrp="1"/>
          </p:cNvSpPr>
          <p:nvPr>
            <p:ph type="title"/>
          </p:nvPr>
        </p:nvSpPr>
        <p:spPr>
          <a:xfrm>
            <a:off x="838200" y="365126"/>
            <a:ext cx="10515600" cy="197582"/>
          </a:xfrm>
        </p:spPr>
        <p:txBody>
          <a:bodyPr>
            <a:normAutofit fontScale="90000"/>
          </a:bodyPr>
          <a:lstStyle/>
          <a:p>
            <a:r>
              <a:rPr kumimoji="1" lang="en-US" altLang="ja-JP" dirty="0"/>
              <a:t>2020 2021</a:t>
            </a:r>
            <a:r>
              <a:rPr kumimoji="1" lang="ja-JP" altLang="en-US"/>
              <a:t>の場合</a:t>
            </a:r>
          </a:p>
        </p:txBody>
      </p:sp>
      <p:pic>
        <p:nvPicPr>
          <p:cNvPr id="5" name="コンテンツ プレースホルダー 4" descr="グラフ, 折れ線グラフ&#10;&#10;自動的に生成された説明">
            <a:extLst>
              <a:ext uri="{FF2B5EF4-FFF2-40B4-BE49-F238E27FC236}">
                <a16:creationId xmlns:a16="http://schemas.microsoft.com/office/drawing/2014/main" id="{739D535A-D6AB-CAA7-5361-63D28BE1075A}"/>
              </a:ext>
            </a:extLst>
          </p:cNvPr>
          <p:cNvPicPr>
            <a:picLocks noGrp="1" noChangeAspect="1"/>
          </p:cNvPicPr>
          <p:nvPr>
            <p:ph idx="1"/>
          </p:nvPr>
        </p:nvPicPr>
        <p:blipFill>
          <a:blip r:embed="rId2"/>
          <a:stretch>
            <a:fillRect/>
          </a:stretch>
        </p:blipFill>
        <p:spPr>
          <a:xfrm>
            <a:off x="0" y="1668201"/>
            <a:ext cx="6444517" cy="4351338"/>
          </a:xfrm>
        </p:spPr>
      </p:pic>
      <p:pic>
        <p:nvPicPr>
          <p:cNvPr id="7" name="図 6" descr="グラフ&#10;&#10;自動的に生成された説明">
            <a:extLst>
              <a:ext uri="{FF2B5EF4-FFF2-40B4-BE49-F238E27FC236}">
                <a16:creationId xmlns:a16="http://schemas.microsoft.com/office/drawing/2014/main" id="{8B710A21-C286-33B7-1032-51A6803A2071}"/>
              </a:ext>
            </a:extLst>
          </p:cNvPr>
          <p:cNvPicPr>
            <a:picLocks noChangeAspect="1"/>
          </p:cNvPicPr>
          <p:nvPr/>
        </p:nvPicPr>
        <p:blipFill>
          <a:blip r:embed="rId3"/>
          <a:stretch>
            <a:fillRect/>
          </a:stretch>
        </p:blipFill>
        <p:spPr>
          <a:xfrm>
            <a:off x="4419600" y="969955"/>
            <a:ext cx="7772400" cy="5049584"/>
          </a:xfrm>
          <a:prstGeom prst="rect">
            <a:avLst/>
          </a:prstGeom>
        </p:spPr>
      </p:pic>
    </p:spTree>
    <p:extLst>
      <p:ext uri="{BB962C8B-B14F-4D97-AF65-F5344CB8AC3E}">
        <p14:creationId xmlns:p14="http://schemas.microsoft.com/office/powerpoint/2010/main" val="658442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AE267-0434-BF4B-521E-9C17A9AC038D}"/>
              </a:ext>
            </a:extLst>
          </p:cNvPr>
          <p:cNvSpPr>
            <a:spLocks noGrp="1"/>
          </p:cNvSpPr>
          <p:nvPr>
            <p:ph type="title"/>
          </p:nvPr>
        </p:nvSpPr>
        <p:spPr>
          <a:xfrm>
            <a:off x="838200" y="252584"/>
            <a:ext cx="10515600" cy="428454"/>
          </a:xfrm>
        </p:spPr>
        <p:txBody>
          <a:bodyPr>
            <a:normAutofit fontScale="90000"/>
          </a:bodyPr>
          <a:lstStyle/>
          <a:p>
            <a:r>
              <a:rPr kumimoji="1" lang="ja-JP" altLang="en-US"/>
              <a:t>コード</a:t>
            </a:r>
          </a:p>
        </p:txBody>
      </p:sp>
      <p:sp>
        <p:nvSpPr>
          <p:cNvPr id="3" name="コンテンツ プレースホルダー 2">
            <a:extLst>
              <a:ext uri="{FF2B5EF4-FFF2-40B4-BE49-F238E27FC236}">
                <a16:creationId xmlns:a16="http://schemas.microsoft.com/office/drawing/2014/main" id="{7A3FEADE-7160-C55C-9703-8546A7853D06}"/>
              </a:ext>
            </a:extLst>
          </p:cNvPr>
          <p:cNvSpPr>
            <a:spLocks noGrp="1"/>
          </p:cNvSpPr>
          <p:nvPr>
            <p:ph idx="1"/>
          </p:nvPr>
        </p:nvSpPr>
        <p:spPr>
          <a:xfrm>
            <a:off x="239151" y="900332"/>
            <a:ext cx="11114649" cy="5276631"/>
          </a:xfrm>
        </p:spPr>
        <p:txBody>
          <a:bodyPr>
            <a:normAutofit/>
          </a:bodyPr>
          <a:lstStyle/>
          <a:p>
            <a:r>
              <a:rPr lang="en-US" altLang="ja-JP" b="0" dirty="0">
                <a:solidFill>
                  <a:srgbClr val="C586C0"/>
                </a:solidFill>
                <a:effectLst/>
                <a:latin typeface="Menlo" panose="020B0609030804020204" pitchFamily="49" charset="0"/>
              </a:rPr>
              <a:t>using</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Flux,Optim,Plots,CSV,DataFrameLinearAlgebra</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model=</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20</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30</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opt=</a:t>
            </a:r>
            <a:r>
              <a:rPr lang="en-US" altLang="ja-JP" b="0" dirty="0">
                <a:solidFill>
                  <a:srgbClr val="DCDCAA"/>
                </a:solidFill>
                <a:effectLst/>
                <a:latin typeface="Menlo" panose="020B0609030804020204" pitchFamily="49" charset="0"/>
              </a:rPr>
              <a:t>Adam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0.01</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(x, y) = </a:t>
            </a:r>
            <a:r>
              <a:rPr lang="en-US" altLang="ja-JP" b="0" dirty="0" err="1">
                <a:solidFill>
                  <a:srgbClr val="D4D4D4"/>
                </a:solidFill>
                <a:effectLst/>
                <a:latin typeface="Menlo" panose="020B0609030804020204" pitchFamily="49" charset="0"/>
              </a:rPr>
              <a:t>Flux.Losses.</a:t>
            </a:r>
            <a:r>
              <a:rPr lang="en-US" altLang="ja-JP" b="0" dirty="0" err="1">
                <a:solidFill>
                  <a:srgbClr val="DCDCAA"/>
                </a:solidFill>
                <a:effectLst/>
                <a:latin typeface="Menlo" panose="020B0609030804020204" pitchFamily="49" charset="0"/>
              </a:rPr>
              <a:t>mse</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model</a:t>
            </a:r>
            <a:r>
              <a:rPr lang="en-US" altLang="ja-JP" b="0" dirty="0">
                <a:solidFill>
                  <a:srgbClr val="D4D4D4"/>
                </a:solidFill>
                <a:effectLst/>
                <a:latin typeface="Menlo" panose="020B0609030804020204" pitchFamily="49" charset="0"/>
              </a:rPr>
              <a:t>(x), y)#</a:t>
            </a:r>
            <a:r>
              <a:rPr lang="ja-JP" altLang="en-US" b="0">
                <a:solidFill>
                  <a:srgbClr val="D4D4D4"/>
                </a:solidFill>
                <a:effectLst/>
                <a:latin typeface="Menlo" panose="020B0609030804020204" pitchFamily="49" charset="0"/>
              </a:rPr>
              <a:t>損失関数</a:t>
            </a:r>
            <a:endParaRPr lang="en-US" altLang="ja-JP" b="0" dirty="0">
              <a:solidFill>
                <a:srgbClr val="D4D4D4"/>
              </a:solidFill>
              <a:effectLst/>
              <a:latin typeface="Menlo" panose="020B0609030804020204" pitchFamily="49" charset="0"/>
            </a:endParaRPr>
          </a:p>
          <a:p>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2000</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grad</a:t>
            </a:r>
            <a:r>
              <a:rPr lang="ja-JP" altLang="en-US" b="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gradient</a:t>
            </a:r>
            <a:r>
              <a:rPr lang="en-US" altLang="ja-JP" b="0" dirty="0">
                <a:solidFill>
                  <a:srgbClr val="D4D4D4"/>
                </a:solidFill>
                <a:effectLst/>
                <a:latin typeface="Menlo" panose="020B0609030804020204" pitchFamily="49" charset="0"/>
              </a:rPr>
              <a:t>(()&gt;</a:t>
            </a:r>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(x1,y1),</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(model))</a:t>
            </a:r>
          </a:p>
          <a:p>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update</a:t>
            </a:r>
            <a:r>
              <a:rPr lang="en-US" altLang="ja-JP" b="0" dirty="0">
                <a:solidFill>
                  <a:srgbClr val="DCDCAA"/>
                </a:solidFill>
                <a:effectLst/>
                <a:latin typeface="Menlo" panose="020B0609030804020204" pitchFamily="49" charset="0"/>
              </a:rPr>
              <a:t>!</a:t>
            </a:r>
            <a:r>
              <a:rPr lang="en-US" altLang="ja-JP" b="0" dirty="0">
                <a:solidFill>
                  <a:srgbClr val="D4D4D4"/>
                </a:solidFill>
                <a:effectLst/>
                <a:latin typeface="Menlo" panose="020B0609030804020204" pitchFamily="49" charset="0"/>
              </a:rPr>
              <a:t>(opt,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(model), grad)</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lang="en-US" altLang="ja-JP" b="0" dirty="0" err="1">
                <a:solidFill>
                  <a:srgbClr val="DCDCAA"/>
                </a:solidFill>
                <a:effectLst/>
                <a:latin typeface="Menlo" panose="020B0609030804020204" pitchFamily="49" charset="0"/>
              </a:rPr>
              <a:t>cos_s</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sum</a:t>
            </a:r>
            <a:r>
              <a:rPr lang="en-US" altLang="ja-JP" b="0" dirty="0">
                <a:solidFill>
                  <a:srgbClr val="D4D4D4"/>
                </a:solidFill>
                <a:effectLst/>
                <a:latin typeface="Menlo" panose="020B0609030804020204" pitchFamily="49" charset="0"/>
              </a:rPr>
              <a:t>(x.*y)/(</a:t>
            </a:r>
            <a:r>
              <a:rPr lang="en-US" altLang="ja-JP" b="0" dirty="0">
                <a:solidFill>
                  <a:srgbClr val="DCDCAA"/>
                </a:solidFill>
                <a:effectLst/>
                <a:latin typeface="Menlo" panose="020B0609030804020204" pitchFamily="49" charset="0"/>
              </a:rPr>
              <a:t>norm</a:t>
            </a:r>
            <a:r>
              <a:rPr lang="en-US" altLang="ja-JP" b="0" dirty="0">
                <a:solidFill>
                  <a:srgbClr val="D4D4D4"/>
                </a:solidFill>
                <a:effectLst/>
                <a:latin typeface="Menlo" panose="020B0609030804020204" pitchFamily="49" charset="0"/>
              </a:rPr>
              <a:t>(x)*</a:t>
            </a:r>
            <a:r>
              <a:rPr lang="en-US" altLang="ja-JP" b="0" dirty="0">
                <a:solidFill>
                  <a:srgbClr val="DCDCAA"/>
                </a:solidFill>
                <a:effectLst/>
                <a:latin typeface="Menlo" panose="020B0609030804020204" pitchFamily="49" charset="0"/>
              </a:rPr>
              <a:t>norm</a:t>
            </a:r>
            <a:r>
              <a:rPr lang="en-US" altLang="ja-JP" b="0" dirty="0">
                <a:solidFill>
                  <a:srgbClr val="D4D4D4"/>
                </a:solidFill>
                <a:effectLst/>
                <a:latin typeface="Menlo" panose="020B0609030804020204" pitchFamily="49" charset="0"/>
              </a:rPr>
              <a:t>(y))#cos</a:t>
            </a:r>
          </a:p>
          <a:p>
            <a:endParaRPr kumimoji="1" lang="ja-JP" altLang="en-US"/>
          </a:p>
        </p:txBody>
      </p:sp>
    </p:spTree>
    <p:extLst>
      <p:ext uri="{BB962C8B-B14F-4D97-AF65-F5344CB8AC3E}">
        <p14:creationId xmlns:p14="http://schemas.microsoft.com/office/powerpoint/2010/main" val="668686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A53FED-DA74-7794-38D1-D2AB1AD065AF}"/>
              </a:ext>
            </a:extLst>
          </p:cNvPr>
          <p:cNvSpPr>
            <a:spLocks noGrp="1"/>
          </p:cNvSpPr>
          <p:nvPr>
            <p:ph type="title"/>
          </p:nvPr>
        </p:nvSpPr>
        <p:spPr>
          <a:xfrm>
            <a:off x="584981" y="182246"/>
            <a:ext cx="10515600" cy="498792"/>
          </a:xfrm>
        </p:spPr>
        <p:txBody>
          <a:bodyPr>
            <a:normAutofit fontScale="90000"/>
          </a:bodyPr>
          <a:lstStyle/>
          <a:p>
            <a:r>
              <a:rPr kumimoji="1" lang="ja-JP" altLang="en-US"/>
              <a:t>自然言語処理ニューラルネットワーク　</a:t>
            </a:r>
            <a:r>
              <a:rPr kumimoji="1" lang="en-US" altLang="ja-JP" dirty="0" err="1"/>
              <a:t>rnn</a:t>
            </a:r>
            <a:endParaRPr kumimoji="1" lang="ja-JP" altLang="en-US"/>
          </a:p>
        </p:txBody>
      </p:sp>
      <p:sp>
        <p:nvSpPr>
          <p:cNvPr id="3" name="コンテンツ プレースホルダー 2">
            <a:extLst>
              <a:ext uri="{FF2B5EF4-FFF2-40B4-BE49-F238E27FC236}">
                <a16:creationId xmlns:a16="http://schemas.microsoft.com/office/drawing/2014/main" id="{DE8D4FEA-1165-E866-B376-05825137C201}"/>
              </a:ext>
            </a:extLst>
          </p:cNvPr>
          <p:cNvSpPr>
            <a:spLocks noGrp="1"/>
          </p:cNvSpPr>
          <p:nvPr>
            <p:ph idx="1"/>
          </p:nvPr>
        </p:nvSpPr>
        <p:spPr>
          <a:xfrm>
            <a:off x="838200" y="858129"/>
            <a:ext cx="10515600" cy="5318834"/>
          </a:xfrm>
        </p:spPr>
        <p:txBody>
          <a:bodyPr/>
          <a:lstStyle/>
          <a:p>
            <a:r>
              <a:rPr kumimoji="1" lang="ja-JP" altLang="en-US"/>
              <a:t>理由</a:t>
            </a:r>
            <a:r>
              <a:rPr kumimoji="1" lang="en-US" altLang="ja-JP" dirty="0"/>
              <a:t>:</a:t>
            </a:r>
            <a:r>
              <a:rPr kumimoji="1" lang="ja-JP" altLang="en-US"/>
              <a:t>このデータは一応時シリーズで自然言語処理用のニューラルネットワークと相性がいいはずだと思う</a:t>
            </a:r>
            <a:endParaRPr kumimoji="1" lang="en-US" altLang="ja-JP" dirty="0"/>
          </a:p>
          <a:p>
            <a:r>
              <a:rPr kumimoji="1" lang="ja-JP" altLang="en-US"/>
              <a:t>まずは</a:t>
            </a:r>
            <a:r>
              <a:rPr kumimoji="1" lang="en-US" altLang="ja-JP" dirty="0" err="1"/>
              <a:t>lstm</a:t>
            </a:r>
            <a:r>
              <a:rPr kumimoji="1" lang="ja-JP" altLang="en-US"/>
              <a:t>を試す　できるだけ簡単な</a:t>
            </a:r>
            <a:r>
              <a:rPr kumimoji="1" lang="en-US" altLang="ja-JP" dirty="0" err="1"/>
              <a:t>lstm</a:t>
            </a:r>
            <a:r>
              <a:rPr kumimoji="1" lang="ja-JP" altLang="en-US"/>
              <a:t>使う</a:t>
            </a:r>
            <a:endParaRPr kumimoji="1" lang="en-US" altLang="ja-JP" dirty="0"/>
          </a:p>
          <a:p>
            <a:r>
              <a:rPr lang="en-US" altLang="ja-JP" b="0" dirty="0">
                <a:solidFill>
                  <a:srgbClr val="D4D4D4"/>
                </a:solidFill>
                <a:effectLst/>
                <a:latin typeface="Menlo" panose="020B0609030804020204" pitchFamily="49" charset="0"/>
              </a:rPr>
              <a:t>model=</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LSTM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ja-JP" altLang="en-US" b="0">
                <a:solidFill>
                  <a:srgbClr val="D4D4D4"/>
                </a:solidFill>
                <a:effectLst/>
                <a:latin typeface="Menlo" panose="020B0609030804020204" pitchFamily="49" charset="0"/>
              </a:rPr>
              <a:t>損失関数は</a:t>
            </a:r>
            <a:r>
              <a:rPr lang="en-US" altLang="ja-JP" b="0" dirty="0" err="1">
                <a:solidFill>
                  <a:srgbClr val="D4D4D4"/>
                </a:solidFill>
                <a:effectLst/>
                <a:latin typeface="Menlo" panose="020B0609030804020204" pitchFamily="49" charset="0"/>
              </a:rPr>
              <a:t>mse</a:t>
            </a:r>
            <a:r>
              <a:rPr lang="ja-JP" altLang="en-US" b="0">
                <a:solidFill>
                  <a:srgbClr val="D4D4D4"/>
                </a:solidFill>
                <a:effectLst/>
                <a:latin typeface="Menlo" panose="020B0609030804020204" pitchFamily="49" charset="0"/>
              </a:rPr>
              <a:t>のままにする。計算の手順は前と同じ</a:t>
            </a:r>
            <a:r>
              <a:rPr lang="ja-JP" altLang="en-US">
                <a:solidFill>
                  <a:srgbClr val="D4D4D4"/>
                </a:solidFill>
                <a:latin typeface="Menlo" panose="020B0609030804020204" pitchFamily="49" charset="0"/>
              </a:rPr>
              <a:t>にする</a:t>
            </a:r>
            <a:endParaRPr lang="en-US" altLang="ja-JP" dirty="0">
              <a:solidFill>
                <a:srgbClr val="D4D4D4"/>
              </a:solidFill>
              <a:latin typeface="Menlo" panose="020B0609030804020204" pitchFamily="49" charset="0"/>
            </a:endParaRPr>
          </a:p>
          <a:p>
            <a:r>
              <a:rPr lang="ja-JP" altLang="en-US" b="0">
                <a:solidFill>
                  <a:srgbClr val="D4D4D4"/>
                </a:solidFill>
                <a:effectLst/>
                <a:latin typeface="Menlo" panose="020B0609030804020204" pitchFamily="49" charset="0"/>
              </a:rPr>
              <a:t>それから</a:t>
            </a:r>
            <a:r>
              <a:rPr lang="en-US" altLang="ja-JP" b="0" dirty="0" err="1">
                <a:solidFill>
                  <a:srgbClr val="D4D4D4"/>
                </a:solidFill>
                <a:effectLst/>
                <a:latin typeface="Menlo" panose="020B0609030804020204" pitchFamily="49" charset="0"/>
              </a:rPr>
              <a:t>gru</a:t>
            </a:r>
            <a:r>
              <a:rPr lang="ja-JP" altLang="en-US" b="0">
                <a:solidFill>
                  <a:srgbClr val="D4D4D4"/>
                </a:solidFill>
                <a:effectLst/>
                <a:latin typeface="Menlo" panose="020B0609030804020204" pitchFamily="49" charset="0"/>
              </a:rPr>
              <a:t>も試す　</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model=</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GRU</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X,y</a:t>
            </a:r>
            <a:r>
              <a:rPr lang="ja-JP" altLang="en-US" b="0">
                <a:solidFill>
                  <a:srgbClr val="D4D4D4"/>
                </a:solidFill>
                <a:effectLst/>
                <a:latin typeface="Menlo" panose="020B0609030804020204" pitchFamily="49" charset="0"/>
              </a:rPr>
              <a:t>は以前と同じ</a:t>
            </a:r>
            <a:r>
              <a:rPr lang="en-US" altLang="ja-JP" b="0" dirty="0">
                <a:solidFill>
                  <a:srgbClr val="D4D4D4"/>
                </a:solidFill>
                <a:effectLst/>
                <a:latin typeface="Menlo" panose="020B0609030804020204" pitchFamily="49" charset="0"/>
              </a:rPr>
              <a:t>2</a:t>
            </a:r>
            <a:r>
              <a:rPr lang="ja-JP" altLang="en-US" b="0">
                <a:solidFill>
                  <a:srgbClr val="D4D4D4"/>
                </a:solidFill>
                <a:effectLst/>
                <a:latin typeface="Menlo" panose="020B0609030804020204" pitchFamily="49" charset="0"/>
              </a:rPr>
              <a:t>種類の方法にする</a:t>
            </a:r>
            <a:endParaRPr lang="en-US" altLang="ja-JP" b="0" dirty="0">
              <a:solidFill>
                <a:srgbClr val="D4D4D4"/>
              </a:solidFill>
              <a:effectLst/>
              <a:latin typeface="Menlo" panose="020B0609030804020204" pitchFamily="49" charset="0"/>
            </a:endParaRPr>
          </a:p>
          <a:p>
            <a:r>
              <a:rPr lang="ja-JP" altLang="en-US">
                <a:solidFill>
                  <a:srgbClr val="D4D4D4"/>
                </a:solidFill>
                <a:latin typeface="Menlo" panose="020B0609030804020204" pitchFamily="49" charset="0"/>
              </a:rPr>
              <a:t>それからぞれぞれで前の微分方程式法でやってみる</a:t>
            </a:r>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1986970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C0632-E9A1-45A0-5D93-55BF587D7D0A}"/>
              </a:ext>
            </a:extLst>
          </p:cNvPr>
          <p:cNvSpPr>
            <a:spLocks noGrp="1"/>
          </p:cNvSpPr>
          <p:nvPr>
            <p:ph type="title"/>
          </p:nvPr>
        </p:nvSpPr>
        <p:spPr>
          <a:xfrm>
            <a:off x="838200" y="365125"/>
            <a:ext cx="10515600" cy="478937"/>
          </a:xfrm>
        </p:spPr>
        <p:txBody>
          <a:bodyPr>
            <a:normAutofit fontScale="90000"/>
          </a:bodyPr>
          <a:lstStyle/>
          <a:p>
            <a:r>
              <a:rPr kumimoji="1" lang="en-US" altLang="ja-JP" dirty="0" err="1"/>
              <a:t>Lstm</a:t>
            </a:r>
            <a:endParaRPr kumimoji="1" lang="ja-JP" altLang="en-US"/>
          </a:p>
        </p:txBody>
      </p:sp>
      <p:sp>
        <p:nvSpPr>
          <p:cNvPr id="3" name="コンテンツ プレースホルダー 2">
            <a:extLst>
              <a:ext uri="{FF2B5EF4-FFF2-40B4-BE49-F238E27FC236}">
                <a16:creationId xmlns:a16="http://schemas.microsoft.com/office/drawing/2014/main" id="{2B77B395-0C35-5660-7339-FE6FD90DCE06}"/>
              </a:ext>
            </a:extLst>
          </p:cNvPr>
          <p:cNvSpPr>
            <a:spLocks noGrp="1"/>
          </p:cNvSpPr>
          <p:nvPr>
            <p:ph idx="1"/>
          </p:nvPr>
        </p:nvSpPr>
        <p:spPr>
          <a:xfrm>
            <a:off x="711591" y="1253331"/>
            <a:ext cx="10515600" cy="4837980"/>
          </a:xfrm>
        </p:spPr>
        <p:txBody>
          <a:bodyPr>
            <a:normAutofit lnSpcReduction="10000"/>
          </a:bodyPr>
          <a:lstStyle/>
          <a:p>
            <a:r>
              <a:rPr kumimoji="1" lang="en-US" altLang="ja-JP" dirty="0"/>
              <a:t>[1:364] [2:365]</a:t>
            </a:r>
            <a:r>
              <a:rPr kumimoji="1" lang="ja-JP" altLang="en-US"/>
              <a:t>の場合</a:t>
            </a:r>
            <a:r>
              <a:rPr kumimoji="1" lang="en-US" altLang="ja-JP" dirty="0"/>
              <a:t>:</a:t>
            </a:r>
            <a:endParaRPr lang="en-US" altLang="ja-JP" dirty="0">
              <a:latin typeface="Menlo" panose="020B0609030804020204" pitchFamily="49" charset="0"/>
            </a:endParaRPr>
          </a:p>
          <a:p>
            <a:r>
              <a:rPr lang="ja-JP" altLang="en-US">
                <a:latin typeface="Menlo" panose="020B0609030804020204" pitchFamily="49" charset="0"/>
              </a:rPr>
              <a:t>近似した結果の損失と類似度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(10.178420066833496, 0.9900352954864502)</a:t>
            </a:r>
            <a:endParaRPr lang="en-US" altLang="ja-JP" dirty="0">
              <a:latin typeface="Menlo" panose="020B0609030804020204" pitchFamily="49" charset="0"/>
            </a:endParaRPr>
          </a:p>
          <a:p>
            <a:r>
              <a:rPr lang="ja-JP" altLang="en-US">
                <a:latin typeface="Menlo" panose="020B0609030804020204" pitchFamily="49" charset="0"/>
              </a:rPr>
              <a:t>予測の結果の損失と類似度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(11.294672012329102, 0.98915034532547)</a:t>
            </a:r>
            <a:endParaRPr kumimoji="1" lang="en-US" altLang="ja-JP" dirty="0">
              <a:latin typeface="Menlo" panose="020B0609030804020204" pitchFamily="49" charset="0"/>
            </a:endParaRPr>
          </a:p>
          <a:p>
            <a:r>
              <a:rPr lang="en-US" altLang="ja-JP" dirty="0">
                <a:latin typeface="Menlo" panose="020B0609030804020204" pitchFamily="49" charset="0"/>
              </a:rPr>
              <a:t>2020 2021</a:t>
            </a:r>
            <a:r>
              <a:rPr lang="ja-JP" altLang="en-US">
                <a:latin typeface="Menlo" panose="020B0609030804020204" pitchFamily="49" charset="0"/>
              </a:rPr>
              <a:t>の時</a:t>
            </a:r>
            <a:r>
              <a:rPr lang="en-US" altLang="ja-JP" dirty="0">
                <a:latin typeface="Menlo" panose="020B0609030804020204" pitchFamily="49" charset="0"/>
              </a:rPr>
              <a:t>:</a:t>
            </a:r>
          </a:p>
          <a:p>
            <a:r>
              <a:rPr lang="ja-JP" altLang="en-US">
                <a:latin typeface="Menlo" panose="020B0609030804020204" pitchFamily="49" charset="0"/>
              </a:rPr>
              <a:t>近似した結果の損失と類似度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(19.07485008239746, 0.9812013506889343)</a:t>
            </a:r>
            <a:endParaRPr lang="en-US" altLang="ja-JP" dirty="0">
              <a:latin typeface="Menlo" panose="020B0609030804020204" pitchFamily="49" charset="0"/>
            </a:endParaRPr>
          </a:p>
          <a:p>
            <a:r>
              <a:rPr lang="ja-JP" altLang="en-US">
                <a:latin typeface="Menlo" panose="020B0609030804020204" pitchFamily="49" charset="0"/>
              </a:rPr>
              <a:t>予測の結果の損失と類似度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(22.383136749267578, 0.9779164791107178)</a:t>
            </a:r>
            <a:endParaRPr lang="en-US" altLang="ja-JP" dirty="0">
              <a:latin typeface="Menlo" panose="020B0609030804020204" pitchFamily="49" charset="0"/>
            </a:endParaRPr>
          </a:p>
          <a:p>
            <a:endParaRPr lang="en-US" altLang="ja-JP" dirty="0">
              <a:latin typeface="Menlo" panose="020B0609030804020204" pitchFamily="49" charset="0"/>
            </a:endParaRPr>
          </a:p>
          <a:p>
            <a:endParaRPr kumimoji="1" lang="ja-JP" altLang="en-US"/>
          </a:p>
        </p:txBody>
      </p:sp>
    </p:spTree>
    <p:extLst>
      <p:ext uri="{BB962C8B-B14F-4D97-AF65-F5344CB8AC3E}">
        <p14:creationId xmlns:p14="http://schemas.microsoft.com/office/powerpoint/2010/main" val="1324864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12F1B-B9F6-79AC-B84A-B8D6A6B195B0}"/>
              </a:ext>
            </a:extLst>
          </p:cNvPr>
          <p:cNvSpPr>
            <a:spLocks noGrp="1"/>
          </p:cNvSpPr>
          <p:nvPr>
            <p:ph type="title"/>
          </p:nvPr>
        </p:nvSpPr>
        <p:spPr>
          <a:xfrm>
            <a:off x="655320" y="75491"/>
            <a:ext cx="10515600" cy="605546"/>
          </a:xfrm>
        </p:spPr>
        <p:txBody>
          <a:bodyPr>
            <a:normAutofit fontScale="90000"/>
          </a:bodyPr>
          <a:lstStyle/>
          <a:p>
            <a:r>
              <a:rPr lang="en-US" altLang="ja-JP" dirty="0"/>
              <a:t>[1:364] [2:365]</a:t>
            </a:r>
            <a:r>
              <a:rPr lang="ja-JP" altLang="en-US"/>
              <a:t>の場合の近似と予測の可視化</a:t>
            </a:r>
            <a:endParaRPr kumimoji="1" lang="ja-JP" altLang="en-US"/>
          </a:p>
        </p:txBody>
      </p:sp>
      <p:pic>
        <p:nvPicPr>
          <p:cNvPr id="5" name="コンテンツ プレースホルダー 4" descr="屋内, 探す, テーブル, 男 が含まれている画像&#10;&#10;自動的に生成された説明">
            <a:extLst>
              <a:ext uri="{FF2B5EF4-FFF2-40B4-BE49-F238E27FC236}">
                <a16:creationId xmlns:a16="http://schemas.microsoft.com/office/drawing/2014/main" id="{BE2A41F6-BA7E-6584-C06F-3F8531B5F438}"/>
              </a:ext>
            </a:extLst>
          </p:cNvPr>
          <p:cNvPicPr>
            <a:picLocks noGrp="1" noChangeAspect="1"/>
          </p:cNvPicPr>
          <p:nvPr>
            <p:ph idx="1"/>
          </p:nvPr>
        </p:nvPicPr>
        <p:blipFill>
          <a:blip r:embed="rId2"/>
          <a:stretch>
            <a:fillRect/>
          </a:stretch>
        </p:blipFill>
        <p:spPr>
          <a:xfrm>
            <a:off x="206381" y="1811557"/>
            <a:ext cx="6574190" cy="4351338"/>
          </a:xfrm>
        </p:spPr>
      </p:pic>
      <p:pic>
        <p:nvPicPr>
          <p:cNvPr id="7" name="図 6" descr="グラフ, 折れ線グラフ&#10;&#10;自動的に生成された説明">
            <a:extLst>
              <a:ext uri="{FF2B5EF4-FFF2-40B4-BE49-F238E27FC236}">
                <a16:creationId xmlns:a16="http://schemas.microsoft.com/office/drawing/2014/main" id="{B1EFA9FD-A926-53FC-8A30-E76411394848}"/>
              </a:ext>
            </a:extLst>
          </p:cNvPr>
          <p:cNvPicPr>
            <a:picLocks noChangeAspect="1"/>
          </p:cNvPicPr>
          <p:nvPr/>
        </p:nvPicPr>
        <p:blipFill>
          <a:blip r:embed="rId3"/>
          <a:stretch>
            <a:fillRect/>
          </a:stretch>
        </p:blipFill>
        <p:spPr>
          <a:xfrm>
            <a:off x="2120900" y="819150"/>
            <a:ext cx="7772400" cy="5102965"/>
          </a:xfrm>
          <a:prstGeom prst="rect">
            <a:avLst/>
          </a:prstGeom>
        </p:spPr>
      </p:pic>
    </p:spTree>
    <p:extLst>
      <p:ext uri="{BB962C8B-B14F-4D97-AF65-F5344CB8AC3E}">
        <p14:creationId xmlns:p14="http://schemas.microsoft.com/office/powerpoint/2010/main" val="38215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9BA358-4CAC-B79C-9E29-9775FFD9ED17}"/>
              </a:ext>
            </a:extLst>
          </p:cNvPr>
          <p:cNvSpPr>
            <a:spLocks noGrp="1"/>
          </p:cNvSpPr>
          <p:nvPr>
            <p:ph type="title"/>
          </p:nvPr>
        </p:nvSpPr>
        <p:spPr/>
        <p:txBody>
          <a:bodyPr/>
          <a:lstStyle/>
          <a:p>
            <a:r>
              <a:rPr kumimoji="1" lang="ja-JP" altLang="en-US"/>
              <a:t>データについて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D5A0F90-83B7-8D69-0DF2-252B8BB93061}"/>
                  </a:ext>
                </a:extLst>
              </p:cNvPr>
              <p:cNvSpPr>
                <a:spLocks noGrp="1"/>
              </p:cNvSpPr>
              <p:nvPr>
                <p:ph idx="1"/>
              </p:nvPr>
            </p:nvSpPr>
            <p:spPr/>
            <p:txBody>
              <a:bodyPr>
                <a:normAutofit/>
              </a:bodyPr>
              <a:lstStyle/>
              <a:p>
                <a:pPr marL="0" indent="0">
                  <a:buNone/>
                </a:pPr>
                <a:r>
                  <a:rPr lang="ja-JP" altLang="en-US"/>
                  <a:t>横軸が日（１ー３６５）縦軸は気温として使う</a:t>
                </a:r>
                <a:endParaRPr lang="en-US" altLang="ja-JP" dirty="0"/>
              </a:p>
              <a:p>
                <a:pPr marL="0" indent="0">
                  <a:buNone/>
                </a:pPr>
                <a:r>
                  <a:rPr kumimoji="1" lang="ja-JP" altLang="en-US"/>
                  <a:t>この後は一般に最高気温を使う時々他のも使う　理由は実際可視化</a:t>
                </a:r>
                <a:r>
                  <a:rPr lang="ja-JP" altLang="en-US"/>
                  <a:t>とコサイン類似度計算</a:t>
                </a:r>
                <a:r>
                  <a:rPr kumimoji="1" lang="ja-JP" altLang="en-US"/>
                  <a:t>すると三つのデータ（最高気温、最低気温、平均気温はほぼ同じパータンなので</a:t>
                </a:r>
                <a:r>
                  <a:rPr kumimoji="1" lang="en-US" altLang="ja-JP" dirty="0"/>
                  <a:t>(2021</a:t>
                </a:r>
                <a:r>
                  <a:rPr kumimoji="1" lang="ja-JP" altLang="en-US"/>
                  <a:t>年のデータを例に最高気温と平均気温の類似度は約</a:t>
                </a:r>
                <a:r>
                  <a:rPr kumimoji="1" lang="en-US" altLang="ja-JP" dirty="0"/>
                  <a:t>0.96)</a:t>
                </a:r>
                <a:r>
                  <a:rPr kumimoji="1" lang="ja-JP" altLang="en-US"/>
                  <a:t>　コサイン類似度を使う理由は</a:t>
                </a:r>
                <a14:m>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𝑇</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𝑎</m:t>
                        </m:r>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𝑇</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𝑏</m:t>
                        </m:r>
                      </m:e>
                    </m:d>
                    <m:r>
                      <a:rPr kumimoji="1" lang="ja-JP" altLang="en-US" b="0" i="1" smtClean="0">
                        <a:latin typeface="Cambria Math" panose="02040503050406030204" pitchFamily="18" charset="0"/>
                        <a:ea typeface="Cambria Math" panose="02040503050406030204" pitchFamily="18" charset="0"/>
                      </a:rPr>
                      <m:t>　</m:t>
                    </m:r>
                  </m:oMath>
                </a14:m>
                <a:r>
                  <a:rPr kumimoji="1" lang="ja-JP" altLang="en-US"/>
                  <a:t>　</a:t>
                </a:r>
                <a:r>
                  <a:rPr kumimoji="1" lang="en-US" altLang="ja-JP" dirty="0"/>
                  <a:t>cos</a:t>
                </a:r>
                <a:r>
                  <a:rPr kumimoji="1" lang="ja-JP" altLang="en-US"/>
                  <a:t>は一つのベクトルをもう一つのベクトルへの投影として認識できる１に近いほど同じ線になり線形的な関係を示す</a:t>
                </a:r>
              </a:p>
            </p:txBody>
          </p:sp>
        </mc:Choice>
        <mc:Fallback xmlns="">
          <p:sp>
            <p:nvSpPr>
              <p:cNvPr id="3" name="コンテンツ プレースホルダー 2">
                <a:extLst>
                  <a:ext uri="{FF2B5EF4-FFF2-40B4-BE49-F238E27FC236}">
                    <a16:creationId xmlns:a16="http://schemas.microsoft.com/office/drawing/2014/main" id="{DD5A0F90-83B7-8D69-0DF2-252B8BB93061}"/>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0869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81052D-F654-4E9E-2BC4-0A00C6C50303}"/>
              </a:ext>
            </a:extLst>
          </p:cNvPr>
          <p:cNvSpPr>
            <a:spLocks noGrp="1"/>
          </p:cNvSpPr>
          <p:nvPr>
            <p:ph type="title"/>
          </p:nvPr>
        </p:nvSpPr>
        <p:spPr>
          <a:xfrm>
            <a:off x="711590" y="131762"/>
            <a:ext cx="10515600" cy="549275"/>
          </a:xfrm>
        </p:spPr>
        <p:txBody>
          <a:bodyPr>
            <a:normAutofit fontScale="90000"/>
          </a:bodyPr>
          <a:lstStyle/>
          <a:p>
            <a:r>
              <a:rPr lang="en-US" altLang="ja-JP" dirty="0">
                <a:latin typeface="Menlo" panose="020B0609030804020204" pitchFamily="49" charset="0"/>
              </a:rPr>
              <a:t>2020 2021</a:t>
            </a:r>
            <a:r>
              <a:rPr lang="ja-JP" altLang="en-US">
                <a:latin typeface="Menlo" panose="020B0609030804020204" pitchFamily="49" charset="0"/>
              </a:rPr>
              <a:t>の時</a:t>
            </a:r>
            <a:endParaRPr kumimoji="1" lang="ja-JP" altLang="en-US"/>
          </a:p>
        </p:txBody>
      </p:sp>
      <p:pic>
        <p:nvPicPr>
          <p:cNvPr id="5" name="コンテンツ プレースホルダー 4" descr="グラフ, 折れ線グラフ&#10;&#10;自動的に生成された説明">
            <a:extLst>
              <a:ext uri="{FF2B5EF4-FFF2-40B4-BE49-F238E27FC236}">
                <a16:creationId xmlns:a16="http://schemas.microsoft.com/office/drawing/2014/main" id="{FA99EFE7-FCF5-8A16-B6B7-0D7CA1F4F05F}"/>
              </a:ext>
            </a:extLst>
          </p:cNvPr>
          <p:cNvPicPr>
            <a:picLocks noGrp="1" noChangeAspect="1"/>
          </p:cNvPicPr>
          <p:nvPr>
            <p:ph idx="1"/>
          </p:nvPr>
        </p:nvPicPr>
        <p:blipFill>
          <a:blip r:embed="rId2"/>
          <a:stretch>
            <a:fillRect/>
          </a:stretch>
        </p:blipFill>
        <p:spPr>
          <a:xfrm>
            <a:off x="0" y="1175658"/>
            <a:ext cx="7402286" cy="5194300"/>
          </a:xfrm>
        </p:spPr>
      </p:pic>
      <p:pic>
        <p:nvPicPr>
          <p:cNvPr id="7" name="図 6" descr="グラフ, 折れ線グラフ&#10;&#10;自動的に生成された説明">
            <a:extLst>
              <a:ext uri="{FF2B5EF4-FFF2-40B4-BE49-F238E27FC236}">
                <a16:creationId xmlns:a16="http://schemas.microsoft.com/office/drawing/2014/main" id="{F4E643BF-6EA0-5D52-517F-F056F561B644}"/>
              </a:ext>
            </a:extLst>
          </p:cNvPr>
          <p:cNvPicPr>
            <a:picLocks noChangeAspect="1"/>
          </p:cNvPicPr>
          <p:nvPr/>
        </p:nvPicPr>
        <p:blipFill>
          <a:blip r:embed="rId3"/>
          <a:stretch>
            <a:fillRect/>
          </a:stretch>
        </p:blipFill>
        <p:spPr>
          <a:xfrm>
            <a:off x="4462093" y="1060883"/>
            <a:ext cx="7729907" cy="5194300"/>
          </a:xfrm>
          <a:prstGeom prst="rect">
            <a:avLst/>
          </a:prstGeom>
        </p:spPr>
      </p:pic>
    </p:spTree>
    <p:extLst>
      <p:ext uri="{BB962C8B-B14F-4D97-AF65-F5344CB8AC3E}">
        <p14:creationId xmlns:p14="http://schemas.microsoft.com/office/powerpoint/2010/main" val="3106060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1D1671-E9C6-B7FC-5BD2-3251D4337E06}"/>
              </a:ext>
            </a:extLst>
          </p:cNvPr>
          <p:cNvSpPr>
            <a:spLocks noGrp="1"/>
          </p:cNvSpPr>
          <p:nvPr>
            <p:ph type="title"/>
          </p:nvPr>
        </p:nvSpPr>
        <p:spPr>
          <a:xfrm>
            <a:off x="627185" y="188033"/>
            <a:ext cx="10515600" cy="493004"/>
          </a:xfrm>
        </p:spPr>
        <p:txBody>
          <a:bodyPr>
            <a:normAutofit fontScale="90000"/>
          </a:bodyPr>
          <a:lstStyle/>
          <a:p>
            <a:r>
              <a:rPr kumimoji="1" lang="ja-JP" altLang="en-US"/>
              <a:t>コード</a:t>
            </a:r>
          </a:p>
        </p:txBody>
      </p:sp>
      <p:sp>
        <p:nvSpPr>
          <p:cNvPr id="3" name="コンテンツ プレースホルダー 2">
            <a:extLst>
              <a:ext uri="{FF2B5EF4-FFF2-40B4-BE49-F238E27FC236}">
                <a16:creationId xmlns:a16="http://schemas.microsoft.com/office/drawing/2014/main" id="{F2D3247A-7E6F-BEB2-0A51-84ABC0C1A1D3}"/>
              </a:ext>
            </a:extLst>
          </p:cNvPr>
          <p:cNvSpPr>
            <a:spLocks noGrp="1"/>
          </p:cNvSpPr>
          <p:nvPr>
            <p:ph idx="1"/>
          </p:nvPr>
        </p:nvSpPr>
        <p:spPr>
          <a:xfrm>
            <a:off x="838200" y="858129"/>
            <a:ext cx="10515600" cy="5318834"/>
          </a:xfrm>
        </p:spPr>
        <p:txBody>
          <a:bodyPr>
            <a:normAutofit/>
          </a:bodyPr>
          <a:lstStyle/>
          <a:p>
            <a:pPr marL="0" indent="0">
              <a:buNone/>
            </a:pPr>
            <a:r>
              <a:rPr lang="en-US" altLang="ja-JP" b="0" dirty="0">
                <a:solidFill>
                  <a:srgbClr val="C586C0"/>
                </a:solidFill>
                <a:effectLst/>
                <a:latin typeface="Menlo" panose="020B0609030804020204" pitchFamily="49" charset="0"/>
              </a:rPr>
              <a:t>using</a:t>
            </a:r>
            <a:r>
              <a:rPr lang="en-US" altLang="ja-JP" b="0" dirty="0">
                <a:solidFill>
                  <a:srgbClr val="D4D4D4"/>
                </a:solidFill>
                <a:effectLst/>
                <a:latin typeface="Menlo" panose="020B0609030804020204" pitchFamily="49" charset="0"/>
              </a:rPr>
              <a:t> DiffEqFlux,OrdinaryDiffEq,Flux,Optim,Plots,DifferentialEquations,CSV,DataFrames,</a:t>
            </a:r>
          </a:p>
          <a:p>
            <a:r>
              <a:rPr lang="en-US" altLang="ja-JP" b="0" dirty="0">
                <a:solidFill>
                  <a:srgbClr val="C586C0"/>
                </a:solidFill>
                <a:effectLst/>
                <a:latin typeface="Menlo" panose="020B0609030804020204" pitchFamily="49" charset="0"/>
              </a:rPr>
              <a:t>using</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ForwardDiff,LinearAlgebra</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model=</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LSTM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2000</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grad = </a:t>
            </a:r>
            <a:r>
              <a:rPr lang="en-US" altLang="ja-JP" b="0" dirty="0">
                <a:solidFill>
                  <a:srgbClr val="DCDCAA"/>
                </a:solidFill>
                <a:effectLst/>
                <a:latin typeface="Menlo" panose="020B0609030804020204" pitchFamily="49" charset="0"/>
              </a:rPr>
              <a:t>gradient</a:t>
            </a:r>
            <a:r>
              <a:rPr lang="en-US" altLang="ja-JP" b="0" dirty="0">
                <a:solidFill>
                  <a:srgbClr val="D4D4D4"/>
                </a:solidFill>
                <a:effectLst/>
                <a:latin typeface="Menlo" panose="020B0609030804020204" pitchFamily="49" charset="0"/>
              </a:rPr>
              <a:t>(()-&gt;</a:t>
            </a:r>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(dataset2020, dataset2021),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(model))</a:t>
            </a:r>
          </a:p>
          <a:p>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update</a:t>
            </a:r>
            <a:r>
              <a:rPr lang="en-US" altLang="ja-JP" b="0" dirty="0">
                <a:solidFill>
                  <a:srgbClr val="DCDCAA"/>
                </a:solidFill>
                <a:effectLst/>
                <a:latin typeface="Menlo" panose="020B0609030804020204" pitchFamily="49" charset="0"/>
              </a:rPr>
              <a:t>!</a:t>
            </a:r>
            <a:r>
              <a:rPr lang="en-US" altLang="ja-JP" b="0" dirty="0">
                <a:solidFill>
                  <a:srgbClr val="D4D4D4"/>
                </a:solidFill>
                <a:effectLst/>
                <a:latin typeface="Menlo" panose="020B0609030804020204" pitchFamily="49" charset="0"/>
              </a:rPr>
              <a:t>(opt,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(model), grad)</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1505747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B02B4B8-1830-AA22-7916-BB865D83CE5D}"/>
                  </a:ext>
                </a:extLst>
              </p:cNvPr>
              <p:cNvSpPr>
                <a:spLocks noGrp="1"/>
              </p:cNvSpPr>
              <p:nvPr>
                <p:ph type="title"/>
              </p:nvPr>
            </p:nvSpPr>
            <p:spPr>
              <a:xfrm>
                <a:off x="838200" y="365125"/>
                <a:ext cx="10515600" cy="633681"/>
              </a:xfrm>
            </p:spPr>
            <p:txBody>
              <a:bodyPr>
                <a:normAutofit fontScale="90000"/>
              </a:bodyPr>
              <a:lstStyle/>
              <a:p>
                <a:r>
                  <a:rPr kumimoji="1" lang="en-US" altLang="ja-JP" dirty="0" err="1"/>
                  <a:t>Lstm</a:t>
                </a:r>
                <a:r>
                  <a:rPr lang="ja-JP" altLang="en-US"/>
                  <a:t>と微分方程式連携</a:t>
                </a:r>
                <a14:m>
                  <m:oMath xmlns:m="http://schemas.openxmlformats.org/officeDocument/2006/math">
                    <m:f>
                      <m:fPr>
                        <m:ctrlPr>
                          <a:rPr kumimoji="1" lang="en-US" altLang="ja-JP" i="1" smtClean="0">
                            <a:solidFill>
                              <a:schemeClr val="tx1"/>
                            </a:solidFill>
                            <a:latin typeface="Cambria Math" panose="02040503050406030204" pitchFamily="18" charset="0"/>
                          </a:rPr>
                        </m:ctrlPr>
                      </m:fPr>
                      <m:num>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𝑇</m:t>
                        </m:r>
                      </m:num>
                      <m:den>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𝑡</m:t>
                        </m:r>
                      </m:den>
                    </m:f>
                    <m:r>
                      <a:rPr lang="ja-JP" altLang="en-US" b="0" i="1" smtClean="0">
                        <a:solidFill>
                          <a:schemeClr val="tx1"/>
                        </a:solidFill>
                        <a:latin typeface="Cambria Math" panose="02040503050406030204" pitchFamily="18" charset="0"/>
                      </a:rPr>
                      <m:t>＝</m:t>
                    </m:r>
                    <m:r>
                      <m:rPr>
                        <m:sty m:val="p"/>
                      </m:rPr>
                      <a:rPr lang="en-US" altLang="ja-JP" i="1">
                        <a:latin typeface="Cambria Math" panose="02040503050406030204" pitchFamily="18" charset="0"/>
                      </a:rPr>
                      <m:t>Lstm</m:t>
                    </m:r>
                  </m:oMath>
                </a14:m>
                <a:r>
                  <a:rPr kumimoji="1" lang="en-US" altLang="ja-JP" dirty="0"/>
                  <a:t>(T)</a:t>
                </a:r>
                <a:endParaRPr kumimoji="1" lang="ja-JP" altLang="en-US"/>
              </a:p>
            </p:txBody>
          </p:sp>
        </mc:Choice>
        <mc:Fallback xmlns="">
          <p:sp>
            <p:nvSpPr>
              <p:cNvPr id="2" name="タイトル 1">
                <a:extLst>
                  <a:ext uri="{FF2B5EF4-FFF2-40B4-BE49-F238E27FC236}">
                    <a16:creationId xmlns:a16="http://schemas.microsoft.com/office/drawing/2014/main" id="{4B02B4B8-1830-AA22-7916-BB865D83CE5D}"/>
                  </a:ext>
                </a:extLst>
              </p:cNvPr>
              <p:cNvSpPr>
                <a:spLocks noGrp="1" noRot="1" noChangeAspect="1" noMove="1" noResize="1" noEditPoints="1" noAdjustHandles="1" noChangeArrowheads="1" noChangeShapeType="1" noTextEdit="1"/>
              </p:cNvSpPr>
              <p:nvPr>
                <p:ph type="title"/>
              </p:nvPr>
            </p:nvSpPr>
            <p:spPr>
              <a:xfrm>
                <a:off x="838200" y="365125"/>
                <a:ext cx="10515600" cy="633681"/>
              </a:xfrm>
              <a:blipFill>
                <a:blip r:embed="rId2"/>
                <a:stretch>
                  <a:fillRect l="-2171" t="-23529" b="-43137"/>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75F446EF-BDEE-0E9B-65FC-78D17EBB34B4}"/>
              </a:ext>
            </a:extLst>
          </p:cNvPr>
          <p:cNvSpPr>
            <a:spLocks noGrp="1"/>
          </p:cNvSpPr>
          <p:nvPr>
            <p:ph idx="1"/>
          </p:nvPr>
        </p:nvSpPr>
        <p:spPr>
          <a:xfrm>
            <a:off x="838200" y="1153551"/>
            <a:ext cx="10515600" cy="5056028"/>
          </a:xfrm>
        </p:spPr>
        <p:txBody>
          <a:bodyPr>
            <a:normAutofit fontScale="77500" lnSpcReduction="20000"/>
          </a:bodyPr>
          <a:lstStyle/>
          <a:p>
            <a:r>
              <a:rPr lang="ja-JP" altLang="en-US" b="0">
                <a:solidFill>
                  <a:srgbClr val="D4D4D4"/>
                </a:solidFill>
                <a:effectLst/>
                <a:latin typeface="Menlo" panose="020B0609030804020204" pitchFamily="49" charset="0"/>
              </a:rPr>
              <a:t>前の微分方程式の方法と同じ　損失関数は</a:t>
            </a:r>
            <a:r>
              <a:rPr lang="en-US" altLang="ja-JP" b="0" dirty="0" err="1">
                <a:solidFill>
                  <a:srgbClr val="D4D4D4"/>
                </a:solidFill>
                <a:effectLst/>
                <a:latin typeface="Menlo" panose="020B0609030804020204" pitchFamily="49" charset="0"/>
              </a:rPr>
              <a:t>mse</a:t>
            </a:r>
            <a:r>
              <a:rPr lang="en-US" altLang="ja-JP" b="0" dirty="0">
                <a:solidFill>
                  <a:srgbClr val="D4D4D4"/>
                </a:solidFill>
                <a:effectLst/>
                <a:latin typeface="Menlo" panose="020B0609030804020204" pitchFamily="49" charset="0"/>
              </a:rPr>
              <a:t> </a:t>
            </a:r>
            <a:r>
              <a:rPr lang="ja-JP" altLang="en-US" b="0">
                <a:solidFill>
                  <a:srgbClr val="D4D4D4"/>
                </a:solidFill>
                <a:effectLst/>
                <a:latin typeface="Menlo" panose="020B0609030804020204" pitchFamily="49" charset="0"/>
              </a:rPr>
              <a:t>コードは以下</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dudt2=</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LSTM</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tspan</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p,re</a:t>
            </a:r>
            <a:r>
              <a:rPr lang="en-US" altLang="ja-JP" b="0" dirty="0">
                <a:solidFill>
                  <a:srgbClr val="D4D4D4"/>
                </a:solidFill>
                <a:effectLst/>
                <a:latin typeface="Menlo" panose="020B0609030804020204" pitchFamily="49" charset="0"/>
              </a:rPr>
              <a:t> =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destructure</a:t>
            </a:r>
            <a:r>
              <a:rPr lang="en-US" altLang="ja-JP" b="0" dirty="0">
                <a:solidFill>
                  <a:srgbClr val="D4D4D4"/>
                </a:solidFill>
                <a:effectLst/>
                <a:latin typeface="Menlo" panose="020B0609030804020204" pitchFamily="49" charset="0"/>
              </a:rPr>
              <a:t>(dudt2) </a:t>
            </a:r>
          </a:p>
          <a:p>
            <a:r>
              <a:rPr lang="en-US" altLang="ja-JP" b="0" dirty="0" err="1">
                <a:solidFill>
                  <a:srgbClr val="DCDCAA"/>
                </a:solidFill>
                <a:effectLst/>
                <a:latin typeface="Menlo" panose="020B0609030804020204" pitchFamily="49" charset="0"/>
              </a:rPr>
              <a:t>dudt</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u,p,t</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re</a:t>
            </a:r>
            <a:r>
              <a:rPr lang="en-US" altLang="ja-JP" b="0" dirty="0">
                <a:solidFill>
                  <a:srgbClr val="D4D4D4"/>
                </a:solidFill>
                <a:effectLst/>
                <a:latin typeface="Menlo" panose="020B0609030804020204" pitchFamily="49" charset="0"/>
              </a:rPr>
              <a:t>(p)(u)</a:t>
            </a:r>
          </a:p>
          <a:p>
            <a:r>
              <a:rPr lang="en-US" altLang="ja-JP" b="0" dirty="0">
                <a:solidFill>
                  <a:srgbClr val="D4D4D4"/>
                </a:solidFill>
                <a:effectLst/>
                <a:latin typeface="Menlo" panose="020B0609030804020204" pitchFamily="49" charset="0"/>
              </a:rPr>
              <a:t>u0=[dataset2020[</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prob = </a:t>
            </a:r>
            <a:r>
              <a:rPr lang="en-US" altLang="ja-JP" b="0" dirty="0" err="1">
                <a:solidFill>
                  <a:srgbClr val="DCDCAA"/>
                </a:solidFill>
                <a:effectLst/>
                <a:latin typeface="Menlo" panose="020B0609030804020204" pitchFamily="49" charset="0"/>
              </a:rPr>
              <a:t>ODEProblem</a:t>
            </a:r>
            <a:r>
              <a:rPr lang="en-US" altLang="ja-JP" b="0" dirty="0">
                <a:solidFill>
                  <a:srgbClr val="D4D4D4"/>
                </a:solidFill>
                <a:effectLst/>
                <a:latin typeface="Menlo" panose="020B0609030804020204" pitchFamily="49" charset="0"/>
              </a:rPr>
              <a:t>(dudt,u0,tspan)</a:t>
            </a:r>
          </a:p>
          <a:p>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2000</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grad = </a:t>
            </a:r>
            <a:r>
              <a:rPr lang="en-US" altLang="ja-JP" b="0" dirty="0">
                <a:solidFill>
                  <a:srgbClr val="DCDCAA"/>
                </a:solidFill>
                <a:effectLst/>
                <a:latin typeface="Menlo" panose="020B0609030804020204" pitchFamily="49" charset="0"/>
              </a:rPr>
              <a:t>gradient</a:t>
            </a:r>
            <a:r>
              <a:rPr lang="en-US" altLang="ja-JP" b="0" dirty="0">
                <a:solidFill>
                  <a:srgbClr val="D4D4D4"/>
                </a:solidFill>
                <a:effectLst/>
                <a:latin typeface="Menlo" panose="020B0609030804020204" pitchFamily="49" charset="0"/>
              </a:rPr>
              <a:t>(()-&gt;</a:t>
            </a:r>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(dataset2020,dataset2021),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(u0,p))</a:t>
            </a:r>
          </a:p>
          <a:p>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update</a:t>
            </a:r>
            <a:r>
              <a:rPr lang="en-US" altLang="ja-JP" b="0" dirty="0">
                <a:solidFill>
                  <a:srgbClr val="DCDCAA"/>
                </a:solidFill>
                <a:effectLst/>
                <a:latin typeface="Menlo" panose="020B0609030804020204" pitchFamily="49" charset="0"/>
              </a:rPr>
              <a:t>!</a:t>
            </a:r>
            <a:r>
              <a:rPr lang="en-US" altLang="ja-JP" b="0" dirty="0">
                <a:solidFill>
                  <a:srgbClr val="D4D4D4"/>
                </a:solidFill>
                <a:effectLst/>
                <a:latin typeface="Menlo" panose="020B0609030804020204" pitchFamily="49" charset="0"/>
              </a:rPr>
              <a:t>(opt,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(u0,p), grad)</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sol1=</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(prob,</a:t>
            </a:r>
            <a:r>
              <a:rPr lang="en-US" altLang="ja-JP" b="0" dirty="0">
                <a:solidFill>
                  <a:srgbClr val="DCDCAA"/>
                </a:solidFill>
                <a:effectLst/>
                <a:latin typeface="Menlo" panose="020B0609030804020204" pitchFamily="49" charset="0"/>
              </a:rPr>
              <a:t>Tsit5</a:t>
            </a:r>
            <a:r>
              <a:rPr lang="en-US" altLang="ja-JP" b="0" dirty="0">
                <a:solidFill>
                  <a:srgbClr val="D4D4D4"/>
                </a:solidFill>
                <a:effectLst/>
                <a:latin typeface="Menlo" panose="020B0609030804020204" pitchFamily="49" charset="0"/>
              </a:rPr>
              <a:t>(),u0=u0,p=</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(u0,p)[</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endParaRPr kumimoji="1" lang="ja-JP" altLang="en-US"/>
          </a:p>
        </p:txBody>
      </p:sp>
    </p:spTree>
    <p:extLst>
      <p:ext uri="{BB962C8B-B14F-4D97-AF65-F5344CB8AC3E}">
        <p14:creationId xmlns:p14="http://schemas.microsoft.com/office/powerpoint/2010/main" val="1450054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7E7A409-CA3D-38BA-8EF7-78199A62F450}"/>
                  </a:ext>
                </a:extLst>
              </p:cNvPr>
              <p:cNvSpPr>
                <a:spLocks noGrp="1"/>
              </p:cNvSpPr>
              <p:nvPr>
                <p:ph type="title"/>
              </p:nvPr>
            </p:nvSpPr>
            <p:spPr>
              <a:xfrm>
                <a:off x="0" y="365125"/>
                <a:ext cx="11353800" cy="1325563"/>
              </a:xfrm>
            </p:spPr>
            <p:txBody>
              <a:bodyPr>
                <a:normAutofit fontScale="90000"/>
              </a:bodyPr>
              <a:lstStyle/>
              <a:p>
                <a:r>
                  <a:rPr kumimoji="1" lang="en-US" altLang="ja-JP" dirty="0"/>
                  <a:t>Lstm</a:t>
                </a:r>
                <a:r>
                  <a:rPr lang="ja-JP" altLang="en-US"/>
                  <a:t>と微分方程式連携</a:t>
                </a:r>
                <a14:m>
                  <m:oMath xmlns:m="http://schemas.openxmlformats.org/officeDocument/2006/math">
                    <m:f>
                      <m:fPr>
                        <m:ctrlPr>
                          <a:rPr kumimoji="1" lang="en-US" altLang="ja-JP" i="1" smtClean="0">
                            <a:solidFill>
                              <a:schemeClr val="tx1"/>
                            </a:solidFill>
                            <a:latin typeface="Cambria Math" panose="02040503050406030204" pitchFamily="18" charset="0"/>
                          </a:rPr>
                        </m:ctrlPr>
                      </m:fPr>
                      <m:num>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𝑇</m:t>
                        </m:r>
                      </m:num>
                      <m:den>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𝑡</m:t>
                        </m:r>
                      </m:den>
                    </m:f>
                    <m:r>
                      <a:rPr lang="ja-JP" altLang="en-US" b="0" i="1" smtClean="0">
                        <a:solidFill>
                          <a:schemeClr val="tx1"/>
                        </a:solidFill>
                        <a:latin typeface="Cambria Math" panose="02040503050406030204" pitchFamily="18" charset="0"/>
                      </a:rPr>
                      <m:t>＝</m:t>
                    </m:r>
                    <m:r>
                      <m:rPr>
                        <m:sty m:val="p"/>
                      </m:rPr>
                      <a:rPr lang="en-US" altLang="ja-JP" i="1">
                        <a:latin typeface="Cambria Math" panose="02040503050406030204" pitchFamily="18" charset="0"/>
                      </a:rPr>
                      <m:t>Lstm</m:t>
                    </m:r>
                  </m:oMath>
                </a14:m>
                <a:r>
                  <a:rPr kumimoji="1" lang="en-US" altLang="ja-JP" dirty="0"/>
                  <a:t>(T)</a:t>
                </a:r>
                <a:r>
                  <a:rPr kumimoji="1" lang="ja-JP" altLang="en-US"/>
                  <a:t>の結果可視化</a:t>
                </a:r>
                <a:br>
                  <a:rPr kumimoji="1" lang="en-US" altLang="ja-JP" dirty="0"/>
                </a:br>
                <a:r>
                  <a:rPr lang="en-US" altLang="ja-JP" dirty="0"/>
                  <a:t>2020</a:t>
                </a:r>
                <a:r>
                  <a:rPr lang="ja-JP" altLang="en-US"/>
                  <a:t>のデータを使って</a:t>
                </a:r>
                <a:endParaRPr kumimoji="1" lang="ja-JP" altLang="en-US"/>
              </a:p>
            </p:txBody>
          </p:sp>
        </mc:Choice>
        <mc:Fallback xmlns="">
          <p:sp>
            <p:nvSpPr>
              <p:cNvPr id="2" name="タイトル 1">
                <a:extLst>
                  <a:ext uri="{FF2B5EF4-FFF2-40B4-BE49-F238E27FC236}">
                    <a16:creationId xmlns:a16="http://schemas.microsoft.com/office/drawing/2014/main" id="{E7E7A409-CA3D-38BA-8EF7-78199A62F450}"/>
                  </a:ext>
                </a:extLst>
              </p:cNvPr>
              <p:cNvSpPr>
                <a:spLocks noGrp="1" noRot="1" noChangeAspect="1" noMove="1" noResize="1" noEditPoints="1" noAdjustHandles="1" noChangeArrowheads="1" noChangeShapeType="1" noTextEdit="1"/>
              </p:cNvSpPr>
              <p:nvPr>
                <p:ph type="title"/>
              </p:nvPr>
            </p:nvSpPr>
            <p:spPr>
              <a:xfrm>
                <a:off x="0" y="365125"/>
                <a:ext cx="11353800" cy="1325563"/>
              </a:xfrm>
              <a:blipFill>
                <a:blip r:embed="rId2"/>
                <a:stretch>
                  <a:fillRect l="-1899" t="-4762" r="-335" b="-24762"/>
                </a:stretch>
              </a:blipFill>
            </p:spPr>
            <p:txBody>
              <a:bodyPr/>
              <a:lstStyle/>
              <a:p>
                <a:r>
                  <a:rPr lang="ja-JP" altLang="en-US">
                    <a:noFill/>
                  </a:rPr>
                  <a:t> </a:t>
                </a:r>
              </a:p>
            </p:txBody>
          </p:sp>
        </mc:Fallback>
      </mc:AlternateContent>
      <p:pic>
        <p:nvPicPr>
          <p:cNvPr id="5" name="コンテンツ プレースホルダー 4" descr="グラフ, 折れ線グラフ&#10;&#10;自動的に生成された説明">
            <a:extLst>
              <a:ext uri="{FF2B5EF4-FFF2-40B4-BE49-F238E27FC236}">
                <a16:creationId xmlns:a16="http://schemas.microsoft.com/office/drawing/2014/main" id="{79F78C5E-D0DF-6E52-8C94-97733A3B7749}"/>
              </a:ext>
            </a:extLst>
          </p:cNvPr>
          <p:cNvPicPr>
            <a:picLocks noGrp="1" noChangeAspect="1"/>
          </p:cNvPicPr>
          <p:nvPr>
            <p:ph idx="1"/>
          </p:nvPr>
        </p:nvPicPr>
        <p:blipFill>
          <a:blip r:embed="rId3"/>
          <a:stretch>
            <a:fillRect/>
          </a:stretch>
        </p:blipFill>
        <p:spPr>
          <a:xfrm>
            <a:off x="244939" y="1839693"/>
            <a:ext cx="6553346" cy="4351338"/>
          </a:xfrm>
        </p:spPr>
      </p:pic>
      <p:pic>
        <p:nvPicPr>
          <p:cNvPr id="6" name="コンテンツ プレースホルダー 4" descr="グラフ, 折れ線グラフ&#10;&#10;自動的に生成された説明">
            <a:extLst>
              <a:ext uri="{FF2B5EF4-FFF2-40B4-BE49-F238E27FC236}">
                <a16:creationId xmlns:a16="http://schemas.microsoft.com/office/drawing/2014/main" id="{3A9F7AC9-DC28-6C98-9F3D-42F45967D9D7}"/>
              </a:ext>
            </a:extLst>
          </p:cNvPr>
          <p:cNvPicPr>
            <a:picLocks noChangeAspect="1"/>
          </p:cNvPicPr>
          <p:nvPr/>
        </p:nvPicPr>
        <p:blipFill>
          <a:blip r:embed="rId4"/>
          <a:stretch>
            <a:fillRect/>
          </a:stretch>
        </p:blipFill>
        <p:spPr>
          <a:xfrm>
            <a:off x="5307186" y="1673446"/>
            <a:ext cx="6416912" cy="4351338"/>
          </a:xfrm>
          <a:prstGeom prst="rect">
            <a:avLst/>
          </a:prstGeom>
        </p:spPr>
      </p:pic>
    </p:spTree>
    <p:extLst>
      <p:ext uri="{BB962C8B-B14F-4D97-AF65-F5344CB8AC3E}">
        <p14:creationId xmlns:p14="http://schemas.microsoft.com/office/powerpoint/2010/main" val="307227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EED8B6-AD96-0B15-B075-8B35A5A5F297}"/>
              </a:ext>
            </a:extLst>
          </p:cNvPr>
          <p:cNvSpPr>
            <a:spLocks noGrp="1"/>
          </p:cNvSpPr>
          <p:nvPr>
            <p:ph type="title"/>
          </p:nvPr>
        </p:nvSpPr>
        <p:spPr>
          <a:xfrm>
            <a:off x="838200" y="154109"/>
            <a:ext cx="10515600" cy="746223"/>
          </a:xfrm>
        </p:spPr>
        <p:txBody>
          <a:bodyPr/>
          <a:lstStyle/>
          <a:p>
            <a:r>
              <a:rPr kumimoji="1" lang="en-US" altLang="ja-JP" dirty="0" err="1"/>
              <a:t>gru</a:t>
            </a:r>
            <a:endParaRPr kumimoji="1" lang="ja-JP" altLang="en-US"/>
          </a:p>
        </p:txBody>
      </p:sp>
      <p:sp>
        <p:nvSpPr>
          <p:cNvPr id="3" name="コンテンツ プレースホルダー 2">
            <a:extLst>
              <a:ext uri="{FF2B5EF4-FFF2-40B4-BE49-F238E27FC236}">
                <a16:creationId xmlns:a16="http://schemas.microsoft.com/office/drawing/2014/main" id="{90B55EA2-E083-D4FD-A2DD-90C0CA9366D6}"/>
              </a:ext>
            </a:extLst>
          </p:cNvPr>
          <p:cNvSpPr>
            <a:spLocks noGrp="1"/>
          </p:cNvSpPr>
          <p:nvPr>
            <p:ph idx="1"/>
          </p:nvPr>
        </p:nvSpPr>
        <p:spPr>
          <a:xfrm>
            <a:off x="472440" y="1080038"/>
            <a:ext cx="10515600" cy="4351338"/>
          </a:xfrm>
        </p:spPr>
        <p:txBody>
          <a:bodyPr>
            <a:normAutofit fontScale="92500" lnSpcReduction="20000"/>
          </a:bodyPr>
          <a:lstStyle/>
          <a:p>
            <a:r>
              <a:rPr kumimoji="1" lang="en-US" altLang="ja-JP" dirty="0"/>
              <a:t>[1:364] [2:365]</a:t>
            </a:r>
            <a:r>
              <a:rPr kumimoji="1" lang="ja-JP" altLang="en-US"/>
              <a:t>の場合</a:t>
            </a:r>
            <a:r>
              <a:rPr kumimoji="1" lang="en-US" altLang="ja-JP" dirty="0"/>
              <a:t>:</a:t>
            </a:r>
            <a:endParaRPr lang="en-US" altLang="ja-JP" dirty="0">
              <a:latin typeface="Menlo" panose="020B0609030804020204" pitchFamily="49" charset="0"/>
            </a:endParaRPr>
          </a:p>
          <a:p>
            <a:r>
              <a:rPr lang="ja-JP" altLang="en-US">
                <a:latin typeface="Menlo" panose="020B0609030804020204" pitchFamily="49" charset="0"/>
              </a:rPr>
              <a:t>近似した結果の損失と類似度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(11.950977325439453, 0.9901505708694458)</a:t>
            </a:r>
            <a:endParaRPr lang="en-US" altLang="ja-JP" dirty="0">
              <a:latin typeface="Menlo" panose="020B0609030804020204" pitchFamily="49" charset="0"/>
            </a:endParaRPr>
          </a:p>
          <a:p>
            <a:r>
              <a:rPr lang="ja-JP" altLang="en-US">
                <a:latin typeface="Menlo" panose="020B0609030804020204" pitchFamily="49" charset="0"/>
              </a:rPr>
              <a:t>予測の結果の損失と類似度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(10.453295707702637, 0.990019679069519)</a:t>
            </a:r>
            <a:endParaRPr lang="en-US" altLang="ja-JP" dirty="0">
              <a:latin typeface="Menlo" panose="020B0609030804020204" pitchFamily="49" charset="0"/>
            </a:endParaRPr>
          </a:p>
          <a:p>
            <a:r>
              <a:rPr lang="en-US" altLang="ja-JP" dirty="0">
                <a:latin typeface="Menlo" panose="020B0609030804020204" pitchFamily="49" charset="0"/>
              </a:rPr>
              <a:t>2020 2021</a:t>
            </a:r>
            <a:r>
              <a:rPr lang="ja-JP" altLang="en-US">
                <a:latin typeface="Menlo" panose="020B0609030804020204" pitchFamily="49" charset="0"/>
              </a:rPr>
              <a:t>の時</a:t>
            </a:r>
            <a:r>
              <a:rPr lang="en-US" altLang="ja-JP" dirty="0">
                <a:latin typeface="Menlo" panose="020B0609030804020204" pitchFamily="49" charset="0"/>
              </a:rPr>
              <a:t>:</a:t>
            </a:r>
          </a:p>
          <a:p>
            <a:r>
              <a:rPr lang="ja-JP" altLang="en-US">
                <a:latin typeface="Menlo" panose="020B0609030804020204" pitchFamily="49" charset="0"/>
              </a:rPr>
              <a:t>近似した結果の損失と類似度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(19.67729377746582, 0.9806019067764282)</a:t>
            </a:r>
            <a:endParaRPr lang="en-US" altLang="ja-JP" dirty="0">
              <a:latin typeface="Menlo" panose="020B0609030804020204" pitchFamily="49" charset="0"/>
            </a:endParaRPr>
          </a:p>
          <a:p>
            <a:r>
              <a:rPr lang="ja-JP" altLang="en-US">
                <a:latin typeface="Menlo" panose="020B0609030804020204" pitchFamily="49" charset="0"/>
              </a:rPr>
              <a:t>予測の結果の損失と類似度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(24.957820892333984, 0.9755512475967407)</a:t>
            </a:r>
          </a:p>
          <a:p>
            <a:endParaRPr lang="en-US" altLang="ja-JP" dirty="0">
              <a:latin typeface="Menlo" panose="020B0609030804020204" pitchFamily="49" charset="0"/>
            </a:endParaRPr>
          </a:p>
          <a:p>
            <a:endParaRPr kumimoji="1" lang="ja-JP" altLang="en-US"/>
          </a:p>
        </p:txBody>
      </p:sp>
    </p:spTree>
    <p:extLst>
      <p:ext uri="{BB962C8B-B14F-4D97-AF65-F5344CB8AC3E}">
        <p14:creationId xmlns:p14="http://schemas.microsoft.com/office/powerpoint/2010/main" val="232514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9D371A3-D5B3-8648-A296-2FFF565D71CE}"/>
                  </a:ext>
                </a:extLst>
              </p:cNvPr>
              <p:cNvSpPr>
                <a:spLocks noGrp="1"/>
              </p:cNvSpPr>
              <p:nvPr>
                <p:ph type="title"/>
              </p:nvPr>
            </p:nvSpPr>
            <p:spPr>
              <a:xfrm>
                <a:off x="126609" y="126609"/>
                <a:ext cx="11802794" cy="1286583"/>
              </a:xfrm>
            </p:spPr>
            <p:txBody>
              <a:bodyPr>
                <a:normAutofit/>
              </a:bodyPr>
              <a:lstStyle/>
              <a:p>
                <a:r>
                  <a:rPr lang="en-US" altLang="ja-JP" dirty="0"/>
                  <a:t>gru</a:t>
                </a:r>
                <a:r>
                  <a:rPr lang="ja-JP" altLang="en-US"/>
                  <a:t>と微分方程式連携</a:t>
                </a:r>
                <a14:m>
                  <m:oMath xmlns:m="http://schemas.openxmlformats.org/officeDocument/2006/math">
                    <m:f>
                      <m:fPr>
                        <m:ctrlPr>
                          <a:rPr kumimoji="1" lang="en-US" altLang="ja-JP" i="1" smtClean="0">
                            <a:solidFill>
                              <a:schemeClr val="tx1"/>
                            </a:solidFill>
                            <a:latin typeface="Cambria Math" panose="02040503050406030204" pitchFamily="18" charset="0"/>
                          </a:rPr>
                        </m:ctrlPr>
                      </m:fPr>
                      <m:num>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𝑇</m:t>
                        </m:r>
                      </m:num>
                      <m:den>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𝑡</m:t>
                        </m:r>
                      </m:den>
                    </m:f>
                    <m:r>
                      <a:rPr lang="ja-JP" altLang="en-US"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𝐺𝑅𝑈</m:t>
                    </m:r>
                  </m:oMath>
                </a14:m>
                <a:r>
                  <a:rPr kumimoji="1" lang="en-US" altLang="ja-JP" dirty="0"/>
                  <a:t>(T)</a:t>
                </a:r>
                <a:endParaRPr kumimoji="1" lang="ja-JP" altLang="en-US"/>
              </a:p>
            </p:txBody>
          </p:sp>
        </mc:Choice>
        <mc:Fallback xmlns="">
          <p:sp>
            <p:nvSpPr>
              <p:cNvPr id="2" name="タイトル 1">
                <a:extLst>
                  <a:ext uri="{FF2B5EF4-FFF2-40B4-BE49-F238E27FC236}">
                    <a16:creationId xmlns:a16="http://schemas.microsoft.com/office/drawing/2014/main" id="{A9D371A3-D5B3-8648-A296-2FFF565D71CE}"/>
                  </a:ext>
                </a:extLst>
              </p:cNvPr>
              <p:cNvSpPr>
                <a:spLocks noGrp="1" noRot="1" noChangeAspect="1" noMove="1" noResize="1" noEditPoints="1" noAdjustHandles="1" noChangeArrowheads="1" noChangeShapeType="1" noTextEdit="1"/>
              </p:cNvSpPr>
              <p:nvPr>
                <p:ph type="title"/>
              </p:nvPr>
            </p:nvSpPr>
            <p:spPr>
              <a:xfrm>
                <a:off x="126609" y="126609"/>
                <a:ext cx="11802794" cy="1286583"/>
              </a:xfrm>
              <a:blipFill>
                <a:blip r:embed="rId2"/>
                <a:stretch>
                  <a:fillRect l="-2151" b="-980"/>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B1156AB6-1DCA-6A6F-D686-E4CDCD29EA06}"/>
              </a:ext>
            </a:extLst>
          </p:cNvPr>
          <p:cNvSpPr>
            <a:spLocks noGrp="1"/>
          </p:cNvSpPr>
          <p:nvPr>
            <p:ph idx="1"/>
          </p:nvPr>
        </p:nvSpPr>
        <p:spPr>
          <a:xfrm>
            <a:off x="126609" y="1413192"/>
            <a:ext cx="11227191" cy="5318199"/>
          </a:xfrm>
        </p:spPr>
        <p:txBody>
          <a:bodyPr>
            <a:normAutofit fontScale="47500" lnSpcReduction="20000"/>
          </a:bodyPr>
          <a:lstStyle/>
          <a:p>
            <a:r>
              <a:rPr kumimoji="1" lang="ja-JP" altLang="en-US"/>
              <a:t>前と同じ</a:t>
            </a:r>
            <a:endParaRPr kumimoji="1" lang="en-US" altLang="ja-JP" dirty="0"/>
          </a:p>
          <a:p>
            <a:r>
              <a:rPr lang="en-US" altLang="ja-JP" b="0" dirty="0">
                <a:solidFill>
                  <a:srgbClr val="C586C0"/>
                </a:solidFill>
                <a:effectLst/>
                <a:latin typeface="Menlo" panose="020B0609030804020204" pitchFamily="49" charset="0"/>
              </a:rPr>
              <a:t>begin</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dudt2=</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dirty="0">
                <a:solidFill>
                  <a:srgbClr val="DCDCAA"/>
                </a:solidFill>
                <a:latin typeface="Menlo" panose="020B0609030804020204" pitchFamily="49" charset="0"/>
              </a:rPr>
              <a:t>GRU</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 =&gt;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tspan</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Float32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p,re</a:t>
            </a:r>
            <a:r>
              <a:rPr lang="en-US" altLang="ja-JP" b="0" dirty="0">
                <a:solidFill>
                  <a:srgbClr val="D4D4D4"/>
                </a:solidFill>
                <a:effectLst/>
                <a:latin typeface="Menlo" panose="020B0609030804020204" pitchFamily="49" charset="0"/>
              </a:rPr>
              <a:t> =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destructure</a:t>
            </a:r>
            <a:r>
              <a:rPr lang="en-US" altLang="ja-JP" b="0" dirty="0">
                <a:solidFill>
                  <a:srgbClr val="D4D4D4"/>
                </a:solidFill>
                <a:effectLst/>
                <a:latin typeface="Menlo" panose="020B0609030804020204" pitchFamily="49" charset="0"/>
              </a:rPr>
              <a:t>(dudt2) </a:t>
            </a:r>
            <a:r>
              <a:rPr lang="en-US" altLang="ja-JP" b="0" dirty="0">
                <a:solidFill>
                  <a:srgbClr val="6A9955"/>
                </a:solidFill>
                <a:effectLst/>
                <a:latin typeface="Menlo" panose="020B0609030804020204" pitchFamily="49" charset="0"/>
              </a:rPr>
              <a:t># use this p as the initial condition!</a:t>
            </a:r>
            <a:endParaRPr lang="en-US" altLang="ja-JP" b="0" dirty="0">
              <a:solidFill>
                <a:srgbClr val="D4D4D4"/>
              </a:solidFill>
              <a:effectLst/>
              <a:latin typeface="Menlo" panose="020B0609030804020204" pitchFamily="49" charset="0"/>
            </a:endParaRPr>
          </a:p>
          <a:p>
            <a:r>
              <a:rPr lang="en-US" altLang="ja-JP" b="0" dirty="0" err="1">
                <a:solidFill>
                  <a:srgbClr val="DCDCAA"/>
                </a:solidFill>
                <a:effectLst/>
                <a:latin typeface="Menlo" panose="020B0609030804020204" pitchFamily="49" charset="0"/>
              </a:rPr>
              <a:t>dudt</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u,p,t</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re</a:t>
            </a:r>
            <a:r>
              <a:rPr lang="en-US" altLang="ja-JP" b="0" dirty="0">
                <a:solidFill>
                  <a:srgbClr val="D4D4D4"/>
                </a:solidFill>
                <a:effectLst/>
                <a:latin typeface="Menlo" panose="020B0609030804020204" pitchFamily="49" charset="0"/>
              </a:rPr>
              <a:t>(p)(u) </a:t>
            </a:r>
            <a:r>
              <a:rPr lang="en-US" altLang="ja-JP" b="0" dirty="0">
                <a:solidFill>
                  <a:srgbClr val="6A9955"/>
                </a:solidFill>
                <a:effectLst/>
                <a:latin typeface="Menlo" panose="020B0609030804020204" pitchFamily="49" charset="0"/>
              </a:rPr>
              <a:t># need to </a:t>
            </a:r>
            <a:r>
              <a:rPr lang="en-US" altLang="ja-JP" b="0" dirty="0" err="1">
                <a:solidFill>
                  <a:srgbClr val="6A9955"/>
                </a:solidFill>
                <a:effectLst/>
                <a:latin typeface="Menlo" panose="020B0609030804020204" pitchFamily="49" charset="0"/>
              </a:rPr>
              <a:t>restrcture</a:t>
            </a:r>
            <a:r>
              <a:rPr lang="en-US" altLang="ja-JP" b="0" dirty="0">
                <a:solidFill>
                  <a:srgbClr val="6A9955"/>
                </a:solidFill>
                <a:effectLst/>
                <a:latin typeface="Menlo" panose="020B0609030804020204" pitchFamily="49" charset="0"/>
              </a:rPr>
              <a:t> for backprop!</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u0=[dataset2020[</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prob = </a:t>
            </a:r>
            <a:r>
              <a:rPr lang="en-US" altLang="ja-JP" b="0" dirty="0" err="1">
                <a:solidFill>
                  <a:srgbClr val="DCDCAA"/>
                </a:solidFill>
                <a:effectLst/>
                <a:latin typeface="Menlo" panose="020B0609030804020204" pitchFamily="49" charset="0"/>
              </a:rPr>
              <a:t>ODEProblem</a:t>
            </a:r>
            <a:r>
              <a:rPr lang="en-US" altLang="ja-JP" b="0" dirty="0">
                <a:solidFill>
                  <a:srgbClr val="D4D4D4"/>
                </a:solidFill>
                <a:effectLst/>
                <a:latin typeface="Menlo" panose="020B0609030804020204" pitchFamily="49" charset="0"/>
              </a:rPr>
              <a:t>(dudt,u0,tspan)</a:t>
            </a:r>
          </a:p>
          <a:p>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(x)</a:t>
            </a:r>
          </a:p>
          <a:p>
            <a:r>
              <a:rPr lang="en-US" altLang="ja-JP" b="0" dirty="0">
                <a:solidFill>
                  <a:srgbClr val="D4D4D4"/>
                </a:solidFill>
                <a:effectLst/>
                <a:latin typeface="Menlo" panose="020B0609030804020204" pitchFamily="49" charset="0"/>
              </a:rPr>
              <a:t>pred=</a:t>
            </a:r>
            <a:r>
              <a:rPr lang="en-US" altLang="ja-JP" b="0" dirty="0">
                <a:solidFill>
                  <a:srgbClr val="DCDCAA"/>
                </a:solidFill>
                <a:effectLst/>
                <a:latin typeface="Menlo" panose="020B0609030804020204" pitchFamily="49" charset="0"/>
              </a:rPr>
              <a:t>Array</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(prob,</a:t>
            </a:r>
            <a:r>
              <a:rPr lang="en-US" altLang="ja-JP" b="0" dirty="0">
                <a:solidFill>
                  <a:srgbClr val="DCDCAA"/>
                </a:solidFill>
                <a:effectLst/>
                <a:latin typeface="Menlo" panose="020B0609030804020204" pitchFamily="49" charset="0"/>
              </a:rPr>
              <a:t>Tsit5</a:t>
            </a:r>
            <a:r>
              <a:rPr lang="en-US" altLang="ja-JP" b="0" dirty="0">
                <a:solidFill>
                  <a:srgbClr val="D4D4D4"/>
                </a:solidFill>
                <a:effectLst/>
                <a:latin typeface="Menlo" panose="020B0609030804020204" pitchFamily="49" charset="0"/>
              </a:rPr>
              <a:t>(),u0=u0,p=</a:t>
            </a:r>
            <a:r>
              <a:rPr lang="en-US" altLang="ja-JP" b="0" dirty="0" err="1">
                <a:solidFill>
                  <a:srgbClr val="D4D4D4"/>
                </a:solidFill>
                <a:effectLst/>
                <a:latin typeface="Menlo" panose="020B0609030804020204" pitchFamily="49" charset="0"/>
              </a:rPr>
              <a:t>p,saveat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l=</a:t>
            </a:r>
            <a:r>
              <a:rPr lang="en-US" altLang="ja-JP" b="0" dirty="0">
                <a:solidFill>
                  <a:srgbClr val="DCDCAA"/>
                </a:solidFill>
                <a:effectLst/>
                <a:latin typeface="Menlo" panose="020B0609030804020204" pitchFamily="49" charset="0"/>
              </a:rPr>
              <a:t>sum</a:t>
            </a:r>
            <a:r>
              <a:rPr lang="en-US" altLang="ja-JP" b="0" dirty="0">
                <a:solidFill>
                  <a:srgbClr val="D4D4D4"/>
                </a:solidFill>
                <a:effectLst/>
                <a:latin typeface="Menlo" panose="020B0609030804020204" pitchFamily="49" charset="0"/>
              </a:rPr>
              <a:t>(abs2,(pred[</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].-x[</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1000</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grad = </a:t>
            </a:r>
            <a:r>
              <a:rPr lang="en-US" altLang="ja-JP" b="0" dirty="0">
                <a:solidFill>
                  <a:srgbClr val="DCDCAA"/>
                </a:solidFill>
                <a:effectLst/>
                <a:latin typeface="Menlo" panose="020B0609030804020204" pitchFamily="49" charset="0"/>
              </a:rPr>
              <a:t>gradient</a:t>
            </a:r>
            <a:r>
              <a:rPr lang="en-US" altLang="ja-JP" b="0" dirty="0">
                <a:solidFill>
                  <a:srgbClr val="D4D4D4"/>
                </a:solidFill>
                <a:effectLst/>
                <a:latin typeface="Menlo" panose="020B0609030804020204" pitchFamily="49" charset="0"/>
              </a:rPr>
              <a:t>(()-&gt;</a:t>
            </a:r>
            <a:r>
              <a:rPr lang="en-US" altLang="ja-JP" b="0" dirty="0">
                <a:solidFill>
                  <a:srgbClr val="DCDCAA"/>
                </a:solidFill>
                <a:effectLst/>
                <a:latin typeface="Menlo" panose="020B0609030804020204" pitchFamily="49" charset="0"/>
              </a:rPr>
              <a:t>loss</a:t>
            </a:r>
            <a:r>
              <a:rPr lang="en-US" altLang="ja-JP" b="0" dirty="0">
                <a:solidFill>
                  <a:srgbClr val="D4D4D4"/>
                </a:solidFill>
                <a:effectLst/>
                <a:latin typeface="Menlo" panose="020B0609030804020204" pitchFamily="49" charset="0"/>
              </a:rPr>
              <a:t>(dataset2020),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(u0,p))</a:t>
            </a:r>
          </a:p>
          <a:p>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update</a:t>
            </a:r>
            <a:r>
              <a:rPr lang="en-US" altLang="ja-JP" b="0" dirty="0">
                <a:solidFill>
                  <a:srgbClr val="DCDCAA"/>
                </a:solidFill>
                <a:effectLst/>
                <a:latin typeface="Menlo" panose="020B0609030804020204" pitchFamily="49" charset="0"/>
              </a:rPr>
              <a:t>!</a:t>
            </a:r>
            <a:r>
              <a:rPr lang="en-US" altLang="ja-JP" b="0" dirty="0">
                <a:solidFill>
                  <a:srgbClr val="D4D4D4"/>
                </a:solidFill>
                <a:effectLst/>
                <a:latin typeface="Menlo" panose="020B0609030804020204" pitchFamily="49" charset="0"/>
              </a:rPr>
              <a:t>(opt,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(u0,p), grad)</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sol1=</a:t>
            </a:r>
            <a:r>
              <a:rPr lang="en-US" altLang="ja-JP" b="0" dirty="0">
                <a:solidFill>
                  <a:srgbClr val="DCDCAA"/>
                </a:solidFill>
                <a:effectLst/>
                <a:latin typeface="Menlo" panose="020B0609030804020204" pitchFamily="49" charset="0"/>
              </a:rPr>
              <a:t>solve</a:t>
            </a:r>
            <a:r>
              <a:rPr lang="en-US" altLang="ja-JP" b="0" dirty="0">
                <a:solidFill>
                  <a:srgbClr val="D4D4D4"/>
                </a:solidFill>
                <a:effectLst/>
                <a:latin typeface="Menlo" panose="020B0609030804020204" pitchFamily="49" charset="0"/>
              </a:rPr>
              <a:t>(prob,</a:t>
            </a:r>
            <a:r>
              <a:rPr lang="en-US" altLang="ja-JP" b="0" dirty="0">
                <a:solidFill>
                  <a:srgbClr val="DCDCAA"/>
                </a:solidFill>
                <a:effectLst/>
                <a:latin typeface="Menlo" panose="020B0609030804020204" pitchFamily="49" charset="0"/>
              </a:rPr>
              <a:t>Tsit5</a:t>
            </a:r>
            <a:r>
              <a:rPr lang="en-US" altLang="ja-JP" b="0" dirty="0">
                <a:solidFill>
                  <a:srgbClr val="D4D4D4"/>
                </a:solidFill>
                <a:effectLst/>
                <a:latin typeface="Menlo" panose="020B0609030804020204" pitchFamily="49" charset="0"/>
              </a:rPr>
              <a:t>(),u0=u0,p=</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params</a:t>
            </a:r>
            <a:r>
              <a:rPr lang="en-US" altLang="ja-JP" b="0" dirty="0">
                <a:solidFill>
                  <a:srgbClr val="D4D4D4"/>
                </a:solidFill>
                <a:effectLst/>
                <a:latin typeface="Menlo" panose="020B0609030804020204" pitchFamily="49" charset="0"/>
              </a:rPr>
              <a:t>(u0,p)[</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saveat</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plot</a:t>
            </a:r>
            <a:r>
              <a:rPr lang="en-US" altLang="ja-JP" b="0" dirty="0">
                <a:solidFill>
                  <a:srgbClr val="D4D4D4"/>
                </a:solidFill>
                <a:effectLst/>
                <a:latin typeface="Menlo" panose="020B0609030804020204" pitchFamily="49" charset="0"/>
              </a:rPr>
              <a:t>(sol1)</a:t>
            </a:r>
          </a:p>
          <a:p>
            <a:r>
              <a:rPr lang="en-US" altLang="ja-JP" b="0" dirty="0">
                <a:solidFill>
                  <a:srgbClr val="DCDCAA"/>
                </a:solidFill>
                <a:effectLst/>
                <a:latin typeface="Menlo" panose="020B0609030804020204" pitchFamily="49" charset="0"/>
              </a:rPr>
              <a:t>plot!</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transpose</a:t>
            </a:r>
            <a:r>
              <a:rPr lang="en-US" altLang="ja-JP" b="0" dirty="0">
                <a:solidFill>
                  <a:srgbClr val="D4D4D4"/>
                </a:solidFill>
                <a:effectLst/>
                <a:latin typeface="Menlo" panose="020B0609030804020204" pitchFamily="49" charset="0"/>
              </a:rPr>
              <a:t>(dataset2020))</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3537726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831FF-EC8E-65BB-4C75-F13C686BDF05}"/>
              </a:ext>
            </a:extLst>
          </p:cNvPr>
          <p:cNvSpPr>
            <a:spLocks noGrp="1"/>
          </p:cNvSpPr>
          <p:nvPr>
            <p:ph type="title"/>
          </p:nvPr>
        </p:nvSpPr>
        <p:spPr>
          <a:xfrm>
            <a:off x="838200" y="238516"/>
            <a:ext cx="10515600" cy="591478"/>
          </a:xfrm>
        </p:spPr>
        <p:txBody>
          <a:bodyPr>
            <a:normAutofit fontScale="90000"/>
          </a:bodyPr>
          <a:lstStyle/>
          <a:p>
            <a:r>
              <a:rPr kumimoji="1" lang="ja-JP" altLang="en-US"/>
              <a:t>結果</a:t>
            </a:r>
          </a:p>
        </p:txBody>
      </p:sp>
      <p:pic>
        <p:nvPicPr>
          <p:cNvPr id="5" name="コンテンツ プレースホルダー 4" descr="グラフ, 折れ線グラフ&#10;&#10;自動的に生成された説明">
            <a:extLst>
              <a:ext uri="{FF2B5EF4-FFF2-40B4-BE49-F238E27FC236}">
                <a16:creationId xmlns:a16="http://schemas.microsoft.com/office/drawing/2014/main" id="{B05BCE71-49A2-B173-D357-A277DC37F2EE}"/>
              </a:ext>
            </a:extLst>
          </p:cNvPr>
          <p:cNvPicPr>
            <a:picLocks noGrp="1" noChangeAspect="1"/>
          </p:cNvPicPr>
          <p:nvPr>
            <p:ph idx="1"/>
          </p:nvPr>
        </p:nvPicPr>
        <p:blipFill>
          <a:blip r:embed="rId2"/>
          <a:stretch>
            <a:fillRect/>
          </a:stretch>
        </p:blipFill>
        <p:spPr>
          <a:xfrm>
            <a:off x="1115014" y="1150376"/>
            <a:ext cx="6416912" cy="4351338"/>
          </a:xfrm>
        </p:spPr>
      </p:pic>
      <p:pic>
        <p:nvPicPr>
          <p:cNvPr id="7" name="図 6" descr="グラフ, 折れ線グラフ&#10;&#10;自動的に生成された説明">
            <a:extLst>
              <a:ext uri="{FF2B5EF4-FFF2-40B4-BE49-F238E27FC236}">
                <a16:creationId xmlns:a16="http://schemas.microsoft.com/office/drawing/2014/main" id="{A3B47A73-9B0E-F0D6-2E03-87FC2C8CBA74}"/>
              </a:ext>
            </a:extLst>
          </p:cNvPr>
          <p:cNvPicPr>
            <a:picLocks noChangeAspect="1"/>
          </p:cNvPicPr>
          <p:nvPr/>
        </p:nvPicPr>
        <p:blipFill>
          <a:blip r:embed="rId3"/>
          <a:stretch>
            <a:fillRect/>
          </a:stretch>
        </p:blipFill>
        <p:spPr>
          <a:xfrm>
            <a:off x="2057400" y="673100"/>
            <a:ext cx="7772400" cy="5303807"/>
          </a:xfrm>
          <a:prstGeom prst="rect">
            <a:avLst/>
          </a:prstGeom>
        </p:spPr>
      </p:pic>
    </p:spTree>
    <p:extLst>
      <p:ext uri="{BB962C8B-B14F-4D97-AF65-F5344CB8AC3E}">
        <p14:creationId xmlns:p14="http://schemas.microsoft.com/office/powerpoint/2010/main" val="3349336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DE060B-8EE0-D174-3EEC-90F9404F317F}"/>
              </a:ext>
            </a:extLst>
          </p:cNvPr>
          <p:cNvSpPr>
            <a:spLocks noGrp="1"/>
          </p:cNvSpPr>
          <p:nvPr>
            <p:ph type="title"/>
          </p:nvPr>
        </p:nvSpPr>
        <p:spPr>
          <a:xfrm>
            <a:off x="584982" y="1"/>
            <a:ext cx="10515600" cy="984738"/>
          </a:xfrm>
        </p:spPr>
        <p:txBody>
          <a:bodyPr/>
          <a:lstStyle/>
          <a:p>
            <a:r>
              <a:rPr lang="en-US" altLang="ja-JP" dirty="0" err="1"/>
              <a:t>T</a:t>
            </a:r>
            <a:r>
              <a:rPr kumimoji="1" lang="en-US" altLang="ja-JP" dirty="0" err="1"/>
              <a:t>ransfomers</a:t>
            </a:r>
            <a:endParaRPr kumimoji="1" lang="ja-JP" altLang="en-US"/>
          </a:p>
        </p:txBody>
      </p:sp>
      <p:pic>
        <p:nvPicPr>
          <p:cNvPr id="5" name="コンテンツ プレースホルダー 4" descr="ダイアグラム&#10;&#10;自動的に生成された説明">
            <a:extLst>
              <a:ext uri="{FF2B5EF4-FFF2-40B4-BE49-F238E27FC236}">
                <a16:creationId xmlns:a16="http://schemas.microsoft.com/office/drawing/2014/main" id="{7E21AA83-9780-13D9-440F-CBD0122F716A}"/>
              </a:ext>
            </a:extLst>
          </p:cNvPr>
          <p:cNvPicPr>
            <a:picLocks noGrp="1" noChangeAspect="1"/>
          </p:cNvPicPr>
          <p:nvPr>
            <p:ph idx="1"/>
          </p:nvPr>
        </p:nvPicPr>
        <p:blipFill>
          <a:blip r:embed="rId2"/>
          <a:stretch>
            <a:fillRect/>
          </a:stretch>
        </p:blipFill>
        <p:spPr>
          <a:xfrm>
            <a:off x="8117058" y="254555"/>
            <a:ext cx="3489960" cy="5738282"/>
          </a:xfrm>
        </p:spPr>
      </p:pic>
      <p:sp>
        <p:nvSpPr>
          <p:cNvPr id="6" name="テキスト ボックス 5">
            <a:extLst>
              <a:ext uri="{FF2B5EF4-FFF2-40B4-BE49-F238E27FC236}">
                <a16:creationId xmlns:a16="http://schemas.microsoft.com/office/drawing/2014/main" id="{AF13E2D0-0F22-3BC6-8A1B-547754716AEE}"/>
              </a:ext>
            </a:extLst>
          </p:cNvPr>
          <p:cNvSpPr txBox="1"/>
          <p:nvPr/>
        </p:nvSpPr>
        <p:spPr>
          <a:xfrm>
            <a:off x="425354" y="886266"/>
            <a:ext cx="7202658" cy="1477328"/>
          </a:xfrm>
          <a:prstGeom prst="rect">
            <a:avLst/>
          </a:prstGeom>
          <a:noFill/>
        </p:spPr>
        <p:txBody>
          <a:bodyPr wrap="square" rtlCol="0">
            <a:spAutoFit/>
          </a:bodyPr>
          <a:lstStyle/>
          <a:p>
            <a:r>
              <a:rPr kumimoji="1" lang="ja-JP" altLang="en-US"/>
              <a:t>使うモデルは右の定番の</a:t>
            </a:r>
            <a:r>
              <a:rPr kumimoji="1" lang="en-US" altLang="ja-JP" dirty="0" err="1"/>
              <a:t>transfomers</a:t>
            </a:r>
            <a:r>
              <a:rPr kumimoji="1" lang="ja-JP" altLang="en-US"/>
              <a:t>のモデル　今回は</a:t>
            </a:r>
            <a:r>
              <a:rPr kumimoji="1" lang="en-US" altLang="ja-JP" dirty="0"/>
              <a:t>encoder</a:t>
            </a:r>
            <a:r>
              <a:rPr kumimoji="1" lang="ja-JP" altLang="en-US"/>
              <a:t>と</a:t>
            </a:r>
            <a:r>
              <a:rPr kumimoji="1" lang="en-US" altLang="ja-JP" dirty="0"/>
              <a:t>decoder</a:t>
            </a:r>
            <a:r>
              <a:rPr kumimoji="1" lang="ja-JP" altLang="en-US"/>
              <a:t>はぞれぞれ二つにする　</a:t>
            </a:r>
            <a:endParaRPr kumimoji="1" lang="en-US" altLang="ja-JP" dirty="0"/>
          </a:p>
          <a:p>
            <a:r>
              <a:rPr lang="ja-JP" altLang="en-US"/>
              <a:t>今回はデータを分けないそのまま入力する　パラーメーターは全部定番のを使う</a:t>
            </a:r>
            <a:endParaRPr lang="en-US" altLang="ja-JP" dirty="0"/>
          </a:p>
          <a:p>
            <a:r>
              <a:rPr kumimoji="1" lang="en-US" altLang="ja-JP" dirty="0"/>
              <a:t>Julia</a:t>
            </a:r>
            <a:r>
              <a:rPr kumimoji="1" lang="ja-JP" altLang="en-US"/>
              <a:t>の</a:t>
            </a:r>
            <a:r>
              <a:rPr kumimoji="1" lang="en-US" altLang="ja-JP" dirty="0" err="1"/>
              <a:t>Transfomers</a:t>
            </a:r>
            <a:r>
              <a:rPr kumimoji="1" lang="ja-JP" altLang="en-US"/>
              <a:t>と</a:t>
            </a:r>
            <a:r>
              <a:rPr kumimoji="1" lang="en-US" altLang="ja-JP" dirty="0"/>
              <a:t>flux</a:t>
            </a:r>
            <a:r>
              <a:rPr kumimoji="1" lang="ja-JP" altLang="en-US"/>
              <a:t>二つのライブラーリを連動する</a:t>
            </a:r>
          </a:p>
        </p:txBody>
      </p:sp>
      <p:sp>
        <p:nvSpPr>
          <p:cNvPr id="7" name="テキスト ボックス 6">
            <a:extLst>
              <a:ext uri="{FF2B5EF4-FFF2-40B4-BE49-F238E27FC236}">
                <a16:creationId xmlns:a16="http://schemas.microsoft.com/office/drawing/2014/main" id="{EEA65F98-A71A-7555-B4A5-1B71D1A6E392}"/>
              </a:ext>
            </a:extLst>
          </p:cNvPr>
          <p:cNvSpPr txBox="1"/>
          <p:nvPr/>
        </p:nvSpPr>
        <p:spPr>
          <a:xfrm>
            <a:off x="584982" y="2363594"/>
            <a:ext cx="7202658" cy="3416320"/>
          </a:xfrm>
          <a:prstGeom prst="rect">
            <a:avLst/>
          </a:prstGeom>
          <a:noFill/>
        </p:spPr>
        <p:txBody>
          <a:bodyPr wrap="square" rtlCol="0">
            <a:spAutoFit/>
          </a:bodyPr>
          <a:lstStyle/>
          <a:p>
            <a:r>
              <a:rPr kumimoji="1" lang="ja-JP" altLang="en-US"/>
              <a:t>構造は以下になる</a:t>
            </a:r>
            <a:endParaRPr kumimoji="1" lang="en-US" altLang="ja-JP" dirty="0"/>
          </a:p>
          <a:p>
            <a:r>
              <a:rPr lang="en-US" altLang="ja-JP" b="0" dirty="0" err="1">
                <a:solidFill>
                  <a:srgbClr val="D4D4D4"/>
                </a:solidFill>
                <a:effectLst/>
                <a:latin typeface="Menlo" panose="020B0609030804020204" pitchFamily="49" charset="0"/>
              </a:rPr>
              <a:t>encoder_input_layer</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 </a:t>
            </a:r>
          </a:p>
          <a:p>
            <a:r>
              <a:rPr lang="en-US" altLang="ja-JP" b="0" dirty="0" err="1">
                <a:solidFill>
                  <a:srgbClr val="D4D4D4"/>
                </a:solidFill>
                <a:effectLst/>
                <a:latin typeface="Menlo" panose="020B0609030804020204" pitchFamily="49" charset="0"/>
              </a:rPr>
              <a:t>decoder_input_layer</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encode_t1 = </a:t>
            </a:r>
            <a:r>
              <a:rPr lang="en-US" altLang="ja-JP" b="0" dirty="0">
                <a:solidFill>
                  <a:srgbClr val="DCDCAA"/>
                </a:solidFill>
                <a:effectLst/>
                <a:latin typeface="Menlo" panose="020B0609030804020204" pitchFamily="49" charset="0"/>
              </a:rPr>
              <a:t>Transformer</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8</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64</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2048</a:t>
            </a:r>
            <a:r>
              <a:rPr lang="en-US" altLang="ja-JP" b="0" dirty="0">
                <a:solidFill>
                  <a:srgbClr val="D4D4D4"/>
                </a:solidFill>
                <a:effectLst/>
                <a:latin typeface="Menlo" panose="020B0609030804020204" pitchFamily="49" charset="0"/>
              </a:rPr>
              <a:t>) </a:t>
            </a:r>
          </a:p>
          <a:p>
            <a:r>
              <a:rPr lang="en-US" altLang="ja-JP" b="0" dirty="0">
                <a:solidFill>
                  <a:srgbClr val="D4D4D4"/>
                </a:solidFill>
                <a:effectLst/>
                <a:latin typeface="Menlo" panose="020B0609030804020204" pitchFamily="49" charset="0"/>
              </a:rPr>
              <a:t>encode_t2 = </a:t>
            </a:r>
            <a:r>
              <a:rPr lang="en-US" altLang="ja-JP" b="0" dirty="0">
                <a:solidFill>
                  <a:srgbClr val="DCDCAA"/>
                </a:solidFill>
                <a:effectLst/>
                <a:latin typeface="Menlo" panose="020B0609030804020204" pitchFamily="49" charset="0"/>
              </a:rPr>
              <a:t>Transformer</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8</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64</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2048</a:t>
            </a:r>
            <a:r>
              <a:rPr lang="en-US" altLang="ja-JP" b="0" dirty="0">
                <a:solidFill>
                  <a:srgbClr val="D4D4D4"/>
                </a:solidFill>
                <a:effectLst/>
                <a:latin typeface="Menlo" panose="020B0609030804020204" pitchFamily="49" charset="0"/>
              </a:rPr>
              <a:t>) </a:t>
            </a:r>
          </a:p>
          <a:p>
            <a:r>
              <a:rPr lang="en-US" altLang="ja-JP" b="0" dirty="0">
                <a:solidFill>
                  <a:srgbClr val="D4D4D4"/>
                </a:solidFill>
                <a:effectLst/>
                <a:latin typeface="Menlo" panose="020B0609030804020204" pitchFamily="49" charset="0"/>
              </a:rPr>
              <a:t>decode_t1 = </a:t>
            </a:r>
            <a:r>
              <a:rPr lang="en-US" altLang="ja-JP" b="0" dirty="0" err="1">
                <a:solidFill>
                  <a:srgbClr val="DCDCAA"/>
                </a:solidFill>
                <a:effectLst/>
                <a:latin typeface="Menlo" panose="020B0609030804020204" pitchFamily="49" charset="0"/>
              </a:rPr>
              <a:t>TransformerDecoder</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8</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64</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2048</a:t>
            </a:r>
            <a:r>
              <a:rPr lang="en-US" altLang="ja-JP" b="0" dirty="0">
                <a:solidFill>
                  <a:srgbClr val="D4D4D4"/>
                </a:solidFill>
                <a:effectLst/>
                <a:latin typeface="Menlo" panose="020B0609030804020204" pitchFamily="49" charset="0"/>
              </a:rPr>
              <a:t>) </a:t>
            </a:r>
          </a:p>
          <a:p>
            <a:r>
              <a:rPr lang="en-US" altLang="ja-JP" b="0" dirty="0">
                <a:solidFill>
                  <a:srgbClr val="D4D4D4"/>
                </a:solidFill>
                <a:effectLst/>
                <a:latin typeface="Menlo" panose="020B0609030804020204" pitchFamily="49" charset="0"/>
              </a:rPr>
              <a:t>decode_t2 = </a:t>
            </a:r>
            <a:r>
              <a:rPr lang="en-US" altLang="ja-JP" b="0" dirty="0" err="1">
                <a:solidFill>
                  <a:srgbClr val="DCDCAA"/>
                </a:solidFill>
                <a:effectLst/>
                <a:latin typeface="Menlo" panose="020B0609030804020204" pitchFamily="49" charset="0"/>
              </a:rPr>
              <a:t>TransformerDecoder</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8</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64</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2048</a:t>
            </a:r>
            <a:r>
              <a:rPr lang="en-US" altLang="ja-JP" b="0" dirty="0">
                <a:solidFill>
                  <a:srgbClr val="D4D4D4"/>
                </a:solidFill>
                <a:effectLst/>
                <a:latin typeface="Menlo" panose="020B0609030804020204" pitchFamily="49" charset="0"/>
              </a:rPr>
              <a:t>) </a:t>
            </a:r>
          </a:p>
          <a:p>
            <a:r>
              <a:rPr lang="en-US" altLang="ja-JP" b="0" dirty="0" err="1">
                <a:solidFill>
                  <a:srgbClr val="D4D4D4"/>
                </a:solidFill>
                <a:effectLst/>
                <a:latin typeface="Menlo" panose="020B0609030804020204" pitchFamily="49" charset="0"/>
              </a:rPr>
              <a:t>positional_encoding_layer</a:t>
            </a:r>
            <a:r>
              <a:rPr lang="en-US" altLang="ja-JP" b="0" dirty="0">
                <a:solidFill>
                  <a:srgbClr val="D4D4D4"/>
                </a:solidFill>
                <a:effectLst/>
                <a:latin typeface="Menlo" panose="020B0609030804020204" pitchFamily="49" charset="0"/>
              </a:rPr>
              <a:t> = </a:t>
            </a:r>
            <a:r>
              <a:rPr lang="en-US" altLang="ja-JP" b="0" dirty="0" err="1">
                <a:solidFill>
                  <a:srgbClr val="DCDCAA"/>
                </a:solidFill>
                <a:effectLst/>
                <a:latin typeface="Menlo" panose="020B0609030804020204" pitchFamily="49" charset="0"/>
              </a:rPr>
              <a:t>PositionEmbedding</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linear =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512</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p>
          <a:p>
            <a:r>
              <a:rPr lang="en-US" altLang="ja-JP" b="0" dirty="0">
                <a:solidFill>
                  <a:srgbClr val="D4D4D4"/>
                </a:solidFill>
                <a:effectLst/>
                <a:latin typeface="Menlo" panose="020B0609030804020204" pitchFamily="49" charset="0"/>
              </a:rPr>
              <a:t>p = </a:t>
            </a:r>
            <a:r>
              <a:rPr lang="en-US" altLang="ja-JP" b="0" dirty="0">
                <a:solidFill>
                  <a:srgbClr val="B5CEA8"/>
                </a:solidFill>
                <a:effectLst/>
                <a:latin typeface="Menlo" panose="020B0609030804020204" pitchFamily="49" charset="0"/>
              </a:rPr>
              <a:t>0.2</a:t>
            </a:r>
            <a:endParaRPr lang="en-US" altLang="ja-JP" b="0" dirty="0">
              <a:solidFill>
                <a:srgbClr val="D4D4D4"/>
              </a:solidFill>
              <a:effectLst/>
              <a:latin typeface="Menlo" panose="020B0609030804020204" pitchFamily="49" charset="0"/>
            </a:endParaRPr>
          </a:p>
          <a:p>
            <a:r>
              <a:rPr lang="en-US" altLang="ja-JP" b="0" dirty="0" err="1">
                <a:solidFill>
                  <a:srgbClr val="D4D4D4"/>
                </a:solidFill>
                <a:effectLst/>
                <a:latin typeface="Menlo" panose="020B0609030804020204" pitchFamily="49" charset="0"/>
              </a:rPr>
              <a:t>dropout_pos_enc</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Dropout</a:t>
            </a:r>
            <a:r>
              <a:rPr lang="en-US" altLang="ja-JP" b="0" dirty="0">
                <a:solidFill>
                  <a:srgbClr val="D4D4D4"/>
                </a:solidFill>
                <a:effectLst/>
                <a:latin typeface="Menlo" panose="020B0609030804020204" pitchFamily="49" charset="0"/>
              </a:rPr>
              <a:t>(p)</a:t>
            </a:r>
          </a:p>
          <a:p>
            <a:endParaRPr kumimoji="1" lang="ja-JP" altLang="en-US"/>
          </a:p>
        </p:txBody>
      </p:sp>
    </p:spTree>
    <p:extLst>
      <p:ext uri="{BB962C8B-B14F-4D97-AF65-F5344CB8AC3E}">
        <p14:creationId xmlns:p14="http://schemas.microsoft.com/office/powerpoint/2010/main" val="418029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8B073-56B5-87A1-3BF1-BCCB29B8FB9A}"/>
              </a:ext>
            </a:extLst>
          </p:cNvPr>
          <p:cNvSpPr>
            <a:spLocks noGrp="1"/>
          </p:cNvSpPr>
          <p:nvPr>
            <p:ph type="title"/>
          </p:nvPr>
        </p:nvSpPr>
        <p:spPr>
          <a:xfrm>
            <a:off x="739726" y="111908"/>
            <a:ext cx="10515600" cy="704020"/>
          </a:xfrm>
        </p:spPr>
        <p:txBody>
          <a:bodyPr/>
          <a:lstStyle/>
          <a:p>
            <a:r>
              <a:rPr lang="en-US" altLang="ja-JP" dirty="0"/>
              <a:t>Forward </a:t>
            </a:r>
            <a:r>
              <a:rPr lang="ja-JP" altLang="en-US"/>
              <a:t>と</a:t>
            </a:r>
            <a:r>
              <a:rPr lang="en-US" altLang="ja-JP" dirty="0"/>
              <a:t>loss </a:t>
            </a:r>
            <a:r>
              <a:rPr lang="ja-JP" altLang="en-US"/>
              <a:t>のコード</a:t>
            </a:r>
            <a:endParaRPr kumimoji="1" lang="ja-JP" altLang="en-US"/>
          </a:p>
        </p:txBody>
      </p:sp>
      <p:sp>
        <p:nvSpPr>
          <p:cNvPr id="3" name="コンテンツ プレースホルダー 2">
            <a:extLst>
              <a:ext uri="{FF2B5EF4-FFF2-40B4-BE49-F238E27FC236}">
                <a16:creationId xmlns:a16="http://schemas.microsoft.com/office/drawing/2014/main" id="{03FEADE4-203D-499D-3213-266E48810CF1}"/>
              </a:ext>
            </a:extLst>
          </p:cNvPr>
          <p:cNvSpPr>
            <a:spLocks noGrp="1"/>
          </p:cNvSpPr>
          <p:nvPr>
            <p:ph idx="1"/>
          </p:nvPr>
        </p:nvSpPr>
        <p:spPr>
          <a:xfrm>
            <a:off x="416169" y="966531"/>
            <a:ext cx="7011572" cy="4924938"/>
          </a:xfrm>
        </p:spPr>
        <p:txBody>
          <a:bodyPr>
            <a:normAutofit fontScale="25000" lnSpcReduction="20000"/>
          </a:bodyPr>
          <a:lstStyle/>
          <a:p>
            <a:r>
              <a:rPr lang="en-US" altLang="ja-JP" sz="8000" b="0" dirty="0">
                <a:solidFill>
                  <a:srgbClr val="569CD6"/>
                </a:solidFill>
                <a:effectLst/>
                <a:latin typeface="Menlo" panose="020B0609030804020204" pitchFamily="49" charset="0"/>
              </a:rPr>
              <a:t>function</a:t>
            </a:r>
            <a:r>
              <a:rPr lang="en-US" altLang="ja-JP" sz="8000" b="0" dirty="0">
                <a:solidFill>
                  <a:srgbClr val="D4D4D4"/>
                </a:solidFill>
                <a:effectLst/>
                <a:latin typeface="Menlo" panose="020B0609030804020204" pitchFamily="49" charset="0"/>
              </a:rPr>
              <a:t> </a:t>
            </a:r>
            <a:r>
              <a:rPr lang="en-US" altLang="ja-JP" sz="8000" b="0" dirty="0" err="1">
                <a:solidFill>
                  <a:srgbClr val="DCDCAA"/>
                </a:solidFill>
                <a:effectLst/>
                <a:latin typeface="Menlo" panose="020B0609030804020204" pitchFamily="49" charset="0"/>
              </a:rPr>
              <a:t>encoder_forward</a:t>
            </a:r>
            <a:r>
              <a:rPr lang="en-US" altLang="ja-JP" sz="8000" b="0" dirty="0">
                <a:solidFill>
                  <a:srgbClr val="D4D4D4"/>
                </a:solidFill>
                <a:effectLst/>
                <a:latin typeface="Menlo" panose="020B0609030804020204" pitchFamily="49" charset="0"/>
              </a:rPr>
              <a:t>(x)</a:t>
            </a:r>
          </a:p>
          <a:p>
            <a:r>
              <a:rPr lang="en-US" altLang="ja-JP" sz="8000" b="0" dirty="0">
                <a:solidFill>
                  <a:srgbClr val="D4D4D4"/>
                </a:solidFill>
                <a:effectLst/>
                <a:latin typeface="Menlo" panose="020B0609030804020204" pitchFamily="49" charset="0"/>
              </a:rPr>
              <a:t>x = </a:t>
            </a:r>
            <a:r>
              <a:rPr lang="en-US" altLang="ja-JP" sz="8000" b="0" dirty="0" err="1">
                <a:solidFill>
                  <a:srgbClr val="DCDCAA"/>
                </a:solidFill>
                <a:effectLst/>
                <a:latin typeface="Menlo" panose="020B0609030804020204" pitchFamily="49" charset="0"/>
              </a:rPr>
              <a:t>encoder_input_layer</a:t>
            </a:r>
            <a:r>
              <a:rPr lang="en-US" altLang="ja-JP" sz="8000" b="0" dirty="0">
                <a:solidFill>
                  <a:srgbClr val="D4D4D4"/>
                </a:solidFill>
                <a:effectLst/>
                <a:latin typeface="Menlo" panose="020B0609030804020204" pitchFamily="49" charset="0"/>
              </a:rPr>
              <a:t>(x)</a:t>
            </a:r>
          </a:p>
          <a:p>
            <a:r>
              <a:rPr lang="en-US" altLang="ja-JP" sz="8000" b="0" dirty="0">
                <a:solidFill>
                  <a:srgbClr val="D4D4D4"/>
                </a:solidFill>
                <a:effectLst/>
                <a:latin typeface="Menlo" panose="020B0609030804020204" pitchFamily="49" charset="0"/>
              </a:rPr>
              <a:t>e = </a:t>
            </a:r>
            <a:r>
              <a:rPr lang="en-US" altLang="ja-JP" sz="8000" b="0" dirty="0" err="1">
                <a:solidFill>
                  <a:srgbClr val="DCDCAA"/>
                </a:solidFill>
                <a:effectLst/>
                <a:latin typeface="Menlo" panose="020B0609030804020204" pitchFamily="49" charset="0"/>
              </a:rPr>
              <a:t>positional_encoding_layer</a:t>
            </a:r>
            <a:r>
              <a:rPr lang="en-US" altLang="ja-JP" sz="8000" b="0" dirty="0">
                <a:solidFill>
                  <a:srgbClr val="D4D4D4"/>
                </a:solidFill>
                <a:effectLst/>
                <a:latin typeface="Menlo" panose="020B0609030804020204" pitchFamily="49" charset="0"/>
              </a:rPr>
              <a:t>(x)</a:t>
            </a:r>
          </a:p>
          <a:p>
            <a:r>
              <a:rPr lang="en-US" altLang="ja-JP" sz="8000" b="0" dirty="0">
                <a:solidFill>
                  <a:srgbClr val="D4D4D4"/>
                </a:solidFill>
                <a:effectLst/>
                <a:latin typeface="Menlo" panose="020B0609030804020204" pitchFamily="49" charset="0"/>
              </a:rPr>
              <a:t>t1 = x .+ e</a:t>
            </a:r>
          </a:p>
          <a:p>
            <a:r>
              <a:rPr lang="en-US" altLang="ja-JP" sz="8000" b="0" dirty="0">
                <a:solidFill>
                  <a:srgbClr val="D4D4D4"/>
                </a:solidFill>
                <a:effectLst/>
                <a:latin typeface="Menlo" panose="020B0609030804020204" pitchFamily="49" charset="0"/>
              </a:rPr>
              <a:t>t1 = </a:t>
            </a:r>
            <a:r>
              <a:rPr lang="en-US" altLang="ja-JP" sz="8000" b="0" dirty="0" err="1">
                <a:solidFill>
                  <a:srgbClr val="DCDCAA"/>
                </a:solidFill>
                <a:effectLst/>
                <a:latin typeface="Menlo" panose="020B0609030804020204" pitchFamily="49" charset="0"/>
              </a:rPr>
              <a:t>dropout_pos_enc</a:t>
            </a:r>
            <a:r>
              <a:rPr lang="en-US" altLang="ja-JP" sz="8000" b="0" dirty="0">
                <a:solidFill>
                  <a:srgbClr val="D4D4D4"/>
                </a:solidFill>
                <a:effectLst/>
                <a:latin typeface="Menlo" panose="020B0609030804020204" pitchFamily="49" charset="0"/>
              </a:rPr>
              <a:t>(t1)</a:t>
            </a:r>
          </a:p>
          <a:p>
            <a:r>
              <a:rPr lang="en-US" altLang="ja-JP" sz="8000" b="0" dirty="0">
                <a:solidFill>
                  <a:srgbClr val="D4D4D4"/>
                </a:solidFill>
                <a:effectLst/>
                <a:latin typeface="Menlo" panose="020B0609030804020204" pitchFamily="49" charset="0"/>
              </a:rPr>
              <a:t>t1 = </a:t>
            </a:r>
            <a:r>
              <a:rPr lang="en-US" altLang="ja-JP" sz="8000" b="0" dirty="0">
                <a:solidFill>
                  <a:srgbClr val="DCDCAA"/>
                </a:solidFill>
                <a:effectLst/>
                <a:latin typeface="Menlo" panose="020B0609030804020204" pitchFamily="49" charset="0"/>
              </a:rPr>
              <a:t>encode_t1</a:t>
            </a:r>
            <a:r>
              <a:rPr lang="en-US" altLang="ja-JP" sz="8000" b="0" dirty="0">
                <a:solidFill>
                  <a:srgbClr val="D4D4D4"/>
                </a:solidFill>
                <a:effectLst/>
                <a:latin typeface="Menlo" panose="020B0609030804020204" pitchFamily="49" charset="0"/>
              </a:rPr>
              <a:t>(t1)</a:t>
            </a:r>
          </a:p>
          <a:p>
            <a:r>
              <a:rPr lang="en-US" altLang="ja-JP" sz="8000" b="0" dirty="0">
                <a:solidFill>
                  <a:srgbClr val="D4D4D4"/>
                </a:solidFill>
                <a:effectLst/>
                <a:latin typeface="Menlo" panose="020B0609030804020204" pitchFamily="49" charset="0"/>
              </a:rPr>
              <a:t>t1 = </a:t>
            </a:r>
            <a:r>
              <a:rPr lang="en-US" altLang="ja-JP" sz="8000" b="0" dirty="0">
                <a:solidFill>
                  <a:srgbClr val="DCDCAA"/>
                </a:solidFill>
                <a:effectLst/>
                <a:latin typeface="Menlo" panose="020B0609030804020204" pitchFamily="49" charset="0"/>
              </a:rPr>
              <a:t>encode_t2</a:t>
            </a:r>
            <a:r>
              <a:rPr lang="en-US" altLang="ja-JP" sz="8000" b="0" dirty="0">
                <a:solidFill>
                  <a:srgbClr val="D4D4D4"/>
                </a:solidFill>
                <a:effectLst/>
                <a:latin typeface="Menlo" panose="020B0609030804020204" pitchFamily="49" charset="0"/>
              </a:rPr>
              <a:t>(t1)</a:t>
            </a:r>
          </a:p>
          <a:p>
            <a:r>
              <a:rPr lang="en-US" altLang="ja-JP" sz="8000" b="0" dirty="0">
                <a:solidFill>
                  <a:srgbClr val="C586C0"/>
                </a:solidFill>
                <a:effectLst/>
                <a:latin typeface="Menlo" panose="020B0609030804020204" pitchFamily="49" charset="0"/>
              </a:rPr>
              <a:t>return</a:t>
            </a:r>
            <a:r>
              <a:rPr lang="en-US" altLang="ja-JP" sz="8000" b="0" dirty="0">
                <a:solidFill>
                  <a:srgbClr val="D4D4D4"/>
                </a:solidFill>
                <a:effectLst/>
                <a:latin typeface="Menlo" panose="020B0609030804020204" pitchFamily="49" charset="0"/>
              </a:rPr>
              <a:t> t1</a:t>
            </a:r>
          </a:p>
          <a:p>
            <a:r>
              <a:rPr lang="en-US" altLang="ja-JP" sz="8000" b="0" dirty="0">
                <a:solidFill>
                  <a:srgbClr val="C586C0"/>
                </a:solidFill>
                <a:effectLst/>
                <a:latin typeface="Menlo" panose="020B0609030804020204" pitchFamily="49" charset="0"/>
              </a:rPr>
              <a:t>end</a:t>
            </a:r>
            <a:endParaRPr lang="en-US" altLang="ja-JP" sz="8000" b="0" dirty="0">
              <a:solidFill>
                <a:srgbClr val="D4D4D4"/>
              </a:solidFill>
              <a:effectLst/>
              <a:latin typeface="Menlo" panose="020B0609030804020204" pitchFamily="49" charset="0"/>
            </a:endParaRPr>
          </a:p>
          <a:p>
            <a:r>
              <a:rPr lang="en-US" altLang="ja-JP" sz="8000" b="0" dirty="0">
                <a:solidFill>
                  <a:srgbClr val="569CD6"/>
                </a:solidFill>
                <a:effectLst/>
                <a:latin typeface="Menlo" panose="020B0609030804020204" pitchFamily="49" charset="0"/>
              </a:rPr>
              <a:t>function</a:t>
            </a:r>
            <a:r>
              <a:rPr lang="en-US" altLang="ja-JP" sz="8000" b="0" dirty="0">
                <a:solidFill>
                  <a:srgbClr val="D4D4D4"/>
                </a:solidFill>
                <a:effectLst/>
                <a:latin typeface="Menlo" panose="020B0609030804020204" pitchFamily="49" charset="0"/>
              </a:rPr>
              <a:t> </a:t>
            </a:r>
            <a:r>
              <a:rPr lang="en-US" altLang="ja-JP" sz="8000" b="0" dirty="0" err="1">
                <a:solidFill>
                  <a:srgbClr val="DCDCAA"/>
                </a:solidFill>
                <a:effectLst/>
                <a:latin typeface="Menlo" panose="020B0609030804020204" pitchFamily="49" charset="0"/>
              </a:rPr>
              <a:t>decoder_forward</a:t>
            </a:r>
            <a:r>
              <a:rPr lang="en-US" altLang="ja-JP" sz="8000" b="0" dirty="0">
                <a:solidFill>
                  <a:srgbClr val="D4D4D4"/>
                </a:solidFill>
                <a:effectLst/>
                <a:latin typeface="Menlo" panose="020B0609030804020204" pitchFamily="49" charset="0"/>
              </a:rPr>
              <a:t>(tgt,t1)</a:t>
            </a:r>
          </a:p>
          <a:p>
            <a:r>
              <a:rPr lang="en-US" altLang="ja-JP" sz="8000" b="0" dirty="0" err="1">
                <a:solidFill>
                  <a:srgbClr val="D4D4D4"/>
                </a:solidFill>
                <a:effectLst/>
                <a:latin typeface="Menlo" panose="020B0609030804020204" pitchFamily="49" charset="0"/>
              </a:rPr>
              <a:t>decoder_output</a:t>
            </a:r>
            <a:r>
              <a:rPr lang="en-US" altLang="ja-JP" sz="8000" b="0" dirty="0">
                <a:solidFill>
                  <a:srgbClr val="D4D4D4"/>
                </a:solidFill>
                <a:effectLst/>
                <a:latin typeface="Menlo" panose="020B0609030804020204" pitchFamily="49" charset="0"/>
              </a:rPr>
              <a:t> =</a:t>
            </a:r>
            <a:r>
              <a:rPr lang="en-US" altLang="ja-JP" sz="8000" b="0" dirty="0" err="1">
                <a:solidFill>
                  <a:srgbClr val="DCDCAA"/>
                </a:solidFill>
                <a:effectLst/>
                <a:latin typeface="Menlo" panose="020B0609030804020204" pitchFamily="49" charset="0"/>
              </a:rPr>
              <a:t>decoder_input_layer</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tgt</a:t>
            </a:r>
            <a:r>
              <a:rPr lang="en-US" altLang="ja-JP" sz="8000" b="0" dirty="0">
                <a:solidFill>
                  <a:srgbClr val="D4D4D4"/>
                </a:solidFill>
                <a:effectLst/>
                <a:latin typeface="Menlo" panose="020B0609030804020204" pitchFamily="49" charset="0"/>
              </a:rPr>
              <a:t>)</a:t>
            </a:r>
          </a:p>
          <a:p>
            <a:r>
              <a:rPr lang="en-US" altLang="ja-JP" sz="8000" b="0" dirty="0">
                <a:solidFill>
                  <a:srgbClr val="D4D4D4"/>
                </a:solidFill>
                <a:effectLst/>
                <a:latin typeface="Menlo" panose="020B0609030804020204" pitchFamily="49" charset="0"/>
              </a:rPr>
              <a:t>t2 = </a:t>
            </a:r>
            <a:r>
              <a:rPr lang="en-US" altLang="ja-JP" sz="8000" b="0" dirty="0">
                <a:solidFill>
                  <a:srgbClr val="DCDCAA"/>
                </a:solidFill>
                <a:effectLst/>
                <a:latin typeface="Menlo" panose="020B0609030804020204" pitchFamily="49" charset="0"/>
              </a:rPr>
              <a:t>decode_t1</a:t>
            </a:r>
            <a:r>
              <a:rPr lang="en-US" altLang="ja-JP" sz="8000" b="0" dirty="0">
                <a:solidFill>
                  <a:srgbClr val="D4D4D4"/>
                </a:solidFill>
                <a:effectLst/>
                <a:latin typeface="Menlo" panose="020B0609030804020204" pitchFamily="49" charset="0"/>
              </a:rPr>
              <a:t>(decoder_output,t1)</a:t>
            </a:r>
          </a:p>
          <a:p>
            <a:r>
              <a:rPr lang="en-US" altLang="ja-JP" sz="8000" b="0" dirty="0">
                <a:solidFill>
                  <a:srgbClr val="D4D4D4"/>
                </a:solidFill>
                <a:effectLst/>
                <a:latin typeface="Menlo" panose="020B0609030804020204" pitchFamily="49" charset="0"/>
              </a:rPr>
              <a:t>t2 = </a:t>
            </a:r>
            <a:r>
              <a:rPr lang="en-US" altLang="ja-JP" sz="8000" b="0" dirty="0">
                <a:solidFill>
                  <a:srgbClr val="DCDCAA"/>
                </a:solidFill>
                <a:effectLst/>
                <a:latin typeface="Menlo" panose="020B0609030804020204" pitchFamily="49" charset="0"/>
              </a:rPr>
              <a:t>decode_t2</a:t>
            </a:r>
            <a:r>
              <a:rPr lang="en-US" altLang="ja-JP" sz="8000" b="0" dirty="0">
                <a:solidFill>
                  <a:srgbClr val="D4D4D4"/>
                </a:solidFill>
                <a:effectLst/>
                <a:latin typeface="Menlo" panose="020B0609030804020204" pitchFamily="49" charset="0"/>
              </a:rPr>
              <a:t>(decoder_output,t2)</a:t>
            </a:r>
          </a:p>
          <a:p>
            <a:r>
              <a:rPr lang="en-US" altLang="ja-JP" sz="8000" b="0" dirty="0">
                <a:solidFill>
                  <a:srgbClr val="D4D4D4"/>
                </a:solidFill>
                <a:effectLst/>
                <a:latin typeface="Menlo" panose="020B0609030804020204" pitchFamily="49" charset="0"/>
              </a:rPr>
              <a:t>t2=</a:t>
            </a:r>
            <a:r>
              <a:rPr lang="en-US" altLang="ja-JP" sz="8000" b="0" dirty="0" err="1">
                <a:solidFill>
                  <a:srgbClr val="D4D4D4"/>
                </a:solidFill>
                <a:effectLst/>
                <a:latin typeface="Menlo" panose="020B0609030804020204" pitchFamily="49" charset="0"/>
              </a:rPr>
              <a:t>Flux.</a:t>
            </a:r>
            <a:r>
              <a:rPr lang="en-US" altLang="ja-JP" sz="8000" b="0" dirty="0" err="1">
                <a:solidFill>
                  <a:srgbClr val="DCDCAA"/>
                </a:solidFill>
                <a:effectLst/>
                <a:latin typeface="Menlo" panose="020B0609030804020204" pitchFamily="49" charset="0"/>
              </a:rPr>
              <a:t>flatten</a:t>
            </a:r>
            <a:r>
              <a:rPr lang="en-US" altLang="ja-JP" sz="8000" b="0" dirty="0">
                <a:solidFill>
                  <a:srgbClr val="D4D4D4"/>
                </a:solidFill>
                <a:effectLst/>
                <a:latin typeface="Menlo" panose="020B0609030804020204" pitchFamily="49" charset="0"/>
              </a:rPr>
              <a:t>(t2)</a:t>
            </a:r>
          </a:p>
          <a:p>
            <a:r>
              <a:rPr lang="en-US" altLang="ja-JP" sz="8000" b="0" dirty="0">
                <a:solidFill>
                  <a:srgbClr val="D4D4D4"/>
                </a:solidFill>
                <a:effectLst/>
                <a:latin typeface="Menlo" panose="020B0609030804020204" pitchFamily="49" charset="0"/>
              </a:rPr>
              <a:t>p = </a:t>
            </a:r>
            <a:r>
              <a:rPr lang="en-US" altLang="ja-JP" sz="8000" b="0" dirty="0">
                <a:solidFill>
                  <a:srgbClr val="DCDCAA"/>
                </a:solidFill>
                <a:effectLst/>
                <a:latin typeface="Menlo" panose="020B0609030804020204" pitchFamily="49" charset="0"/>
              </a:rPr>
              <a:t>linear</a:t>
            </a:r>
            <a:r>
              <a:rPr lang="en-US" altLang="ja-JP" sz="8000" b="0" dirty="0">
                <a:solidFill>
                  <a:srgbClr val="D4D4D4"/>
                </a:solidFill>
                <a:effectLst/>
                <a:latin typeface="Menlo" panose="020B0609030804020204" pitchFamily="49" charset="0"/>
              </a:rPr>
              <a:t>(t2)</a:t>
            </a:r>
          </a:p>
          <a:p>
            <a:r>
              <a:rPr lang="en-US" altLang="ja-JP" sz="8000" b="0" dirty="0">
                <a:solidFill>
                  <a:srgbClr val="C586C0"/>
                </a:solidFill>
                <a:effectLst/>
                <a:latin typeface="Menlo" panose="020B0609030804020204" pitchFamily="49" charset="0"/>
              </a:rPr>
              <a:t>return</a:t>
            </a:r>
            <a:r>
              <a:rPr lang="en-US" altLang="ja-JP" sz="8000" b="0" dirty="0">
                <a:solidFill>
                  <a:srgbClr val="D4D4D4"/>
                </a:solidFill>
                <a:effectLst/>
                <a:latin typeface="Menlo" panose="020B0609030804020204" pitchFamily="49" charset="0"/>
              </a:rPr>
              <a:t> p</a:t>
            </a:r>
          </a:p>
          <a:p>
            <a:r>
              <a:rPr lang="en-US" altLang="ja-JP" sz="8000" b="0" dirty="0">
                <a:solidFill>
                  <a:srgbClr val="C586C0"/>
                </a:solidFill>
                <a:effectLst/>
                <a:latin typeface="Menlo" panose="020B0609030804020204" pitchFamily="49" charset="0"/>
              </a:rPr>
              <a:t>end</a:t>
            </a:r>
            <a:endParaRPr lang="en-US" altLang="ja-JP" sz="8000" b="0" dirty="0">
              <a:solidFill>
                <a:srgbClr val="D4D4D4"/>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DF42F772-B5B9-DC24-1D5B-F64A8E1F0A1D}"/>
              </a:ext>
            </a:extLst>
          </p:cNvPr>
          <p:cNvSpPr txBox="1"/>
          <p:nvPr/>
        </p:nvSpPr>
        <p:spPr>
          <a:xfrm>
            <a:off x="7427741" y="815928"/>
            <a:ext cx="4093699" cy="2862322"/>
          </a:xfrm>
          <a:prstGeom prst="rect">
            <a:avLst/>
          </a:prstGeom>
          <a:noFill/>
        </p:spPr>
        <p:txBody>
          <a:bodyPr wrap="square" rtlCol="0">
            <a:spAutoFit/>
          </a:bodyPr>
          <a:lstStyle/>
          <a:p>
            <a:r>
              <a:rPr lang="en-US" altLang="ja-JP" sz="1800" b="0" dirty="0">
                <a:solidFill>
                  <a:srgbClr val="569CD6"/>
                </a:solidFill>
                <a:effectLst/>
                <a:latin typeface="Menlo" panose="020B0609030804020204" pitchFamily="49" charset="0"/>
              </a:rPr>
              <a:t>function</a:t>
            </a:r>
            <a:r>
              <a:rPr lang="en-US" altLang="ja-JP" sz="1800" b="0" dirty="0">
                <a:solidFill>
                  <a:srgbClr val="D4D4D4"/>
                </a:solidFill>
                <a:effectLst/>
                <a:latin typeface="Menlo" panose="020B0609030804020204" pitchFamily="49" charset="0"/>
              </a:rPr>
              <a:t> </a:t>
            </a:r>
            <a:r>
              <a:rPr lang="en-US" altLang="ja-JP" sz="1800" b="0" dirty="0">
                <a:solidFill>
                  <a:srgbClr val="DCDCAA"/>
                </a:solidFill>
                <a:effectLst/>
                <a:latin typeface="Menlo" panose="020B0609030804020204" pitchFamily="49" charset="0"/>
              </a:rPr>
              <a:t>loss</a:t>
            </a:r>
            <a:r>
              <a:rPr lang="en-US" altLang="ja-JP" sz="1800" b="0" dirty="0">
                <a:solidFill>
                  <a:srgbClr val="D4D4D4"/>
                </a:solidFill>
                <a:effectLst/>
                <a:latin typeface="Menlo" panose="020B0609030804020204" pitchFamily="49" charset="0"/>
              </a:rPr>
              <a:t>(</a:t>
            </a:r>
            <a:r>
              <a:rPr lang="en-US" altLang="ja-JP" sz="1800" b="0" dirty="0" err="1">
                <a:solidFill>
                  <a:srgbClr val="D4D4D4"/>
                </a:solidFill>
                <a:effectLst/>
                <a:latin typeface="Menlo" panose="020B0609030804020204" pitchFamily="49" charset="0"/>
              </a:rPr>
              <a:t>src</a:t>
            </a:r>
            <a:r>
              <a:rPr lang="en-US" altLang="ja-JP" sz="1800" b="0" dirty="0">
                <a:solidFill>
                  <a:srgbClr val="D4D4D4"/>
                </a:solidFill>
                <a:effectLst/>
                <a:latin typeface="Menlo" panose="020B0609030804020204" pitchFamily="49" charset="0"/>
              </a:rPr>
              <a:t>, </a:t>
            </a:r>
            <a:r>
              <a:rPr lang="en-US" altLang="ja-JP" sz="1800" b="0" dirty="0" err="1">
                <a:solidFill>
                  <a:srgbClr val="D4D4D4"/>
                </a:solidFill>
                <a:effectLst/>
                <a:latin typeface="Menlo" panose="020B0609030804020204" pitchFamily="49" charset="0"/>
              </a:rPr>
              <a:t>trg</a:t>
            </a:r>
            <a:r>
              <a:rPr lang="en-US" altLang="ja-JP" sz="1800" b="0" dirty="0">
                <a:solidFill>
                  <a:srgbClr val="D4D4D4"/>
                </a:solidFill>
                <a:effectLst/>
                <a:latin typeface="Menlo" panose="020B0609030804020204" pitchFamily="49" charset="0"/>
              </a:rPr>
              <a:t>, </a:t>
            </a:r>
            <a:r>
              <a:rPr lang="en-US" altLang="ja-JP" sz="1800" b="0" dirty="0" err="1">
                <a:solidFill>
                  <a:srgbClr val="D4D4D4"/>
                </a:solidFill>
                <a:effectLst/>
                <a:latin typeface="Menlo" panose="020B0609030804020204" pitchFamily="49" charset="0"/>
              </a:rPr>
              <a:t>trg_y</a:t>
            </a:r>
            <a:r>
              <a:rPr lang="en-US" altLang="ja-JP" sz="1800" b="0" dirty="0">
                <a:solidFill>
                  <a:srgbClr val="D4D4D4"/>
                </a:solidFill>
                <a:effectLst/>
                <a:latin typeface="Menlo" panose="020B0609030804020204" pitchFamily="49" charset="0"/>
              </a:rPr>
              <a:t>)</a:t>
            </a:r>
          </a:p>
          <a:p>
            <a:r>
              <a:rPr lang="en-US" altLang="ja-JP" sz="1800" b="0" dirty="0">
                <a:solidFill>
                  <a:srgbClr val="D4D4D4"/>
                </a:solidFill>
                <a:effectLst/>
                <a:latin typeface="Menlo" panose="020B0609030804020204" pitchFamily="49" charset="0"/>
              </a:rPr>
              <a:t>enc = </a:t>
            </a:r>
            <a:r>
              <a:rPr lang="en-US" altLang="ja-JP" sz="1800" b="0" dirty="0" err="1">
                <a:solidFill>
                  <a:srgbClr val="DCDCAA"/>
                </a:solidFill>
                <a:effectLst/>
                <a:latin typeface="Menlo" panose="020B0609030804020204" pitchFamily="49" charset="0"/>
              </a:rPr>
              <a:t>encoder_forward</a:t>
            </a:r>
            <a:r>
              <a:rPr lang="en-US" altLang="ja-JP" sz="1800" b="0" dirty="0">
                <a:solidFill>
                  <a:srgbClr val="D4D4D4"/>
                </a:solidFill>
                <a:effectLst/>
                <a:latin typeface="Menlo" panose="020B0609030804020204" pitchFamily="49" charset="0"/>
              </a:rPr>
              <a:t>(</a:t>
            </a:r>
            <a:r>
              <a:rPr lang="en-US" altLang="ja-JP" sz="1800" b="0" dirty="0" err="1">
                <a:solidFill>
                  <a:srgbClr val="D4D4D4"/>
                </a:solidFill>
                <a:effectLst/>
                <a:latin typeface="Menlo" panose="020B0609030804020204" pitchFamily="49" charset="0"/>
              </a:rPr>
              <a:t>src</a:t>
            </a:r>
            <a:r>
              <a:rPr lang="en-US" altLang="ja-JP" sz="1800" b="0" dirty="0">
                <a:solidFill>
                  <a:srgbClr val="D4D4D4"/>
                </a:solidFill>
                <a:effectLst/>
                <a:latin typeface="Menlo" panose="020B0609030804020204" pitchFamily="49" charset="0"/>
              </a:rPr>
              <a:t>)</a:t>
            </a:r>
          </a:p>
          <a:p>
            <a:r>
              <a:rPr lang="en-US" altLang="ja-JP" sz="1800" b="0" dirty="0">
                <a:solidFill>
                  <a:srgbClr val="D4D4D4"/>
                </a:solidFill>
                <a:effectLst/>
                <a:latin typeface="Menlo" panose="020B0609030804020204" pitchFamily="49" charset="0"/>
              </a:rPr>
              <a:t>dec = </a:t>
            </a:r>
            <a:r>
              <a:rPr lang="en-US" altLang="ja-JP" sz="1800" b="0" dirty="0" err="1">
                <a:solidFill>
                  <a:srgbClr val="DCDCAA"/>
                </a:solidFill>
                <a:effectLst/>
                <a:latin typeface="Menlo" panose="020B0609030804020204" pitchFamily="49" charset="0"/>
              </a:rPr>
              <a:t>decoder_forward</a:t>
            </a:r>
            <a:r>
              <a:rPr lang="en-US" altLang="ja-JP" sz="1800" b="0" dirty="0">
                <a:solidFill>
                  <a:srgbClr val="D4D4D4"/>
                </a:solidFill>
                <a:effectLst/>
                <a:latin typeface="Menlo" panose="020B0609030804020204" pitchFamily="49" charset="0"/>
              </a:rPr>
              <a:t>(</a:t>
            </a:r>
            <a:r>
              <a:rPr lang="en-US" altLang="ja-JP" sz="1800" b="0" dirty="0" err="1">
                <a:solidFill>
                  <a:srgbClr val="D4D4D4"/>
                </a:solidFill>
                <a:effectLst/>
                <a:latin typeface="Menlo" panose="020B0609030804020204" pitchFamily="49" charset="0"/>
              </a:rPr>
              <a:t>trg</a:t>
            </a:r>
            <a:r>
              <a:rPr lang="en-US" altLang="ja-JP" sz="1800" b="0" dirty="0">
                <a:solidFill>
                  <a:srgbClr val="D4D4D4"/>
                </a:solidFill>
                <a:effectLst/>
                <a:latin typeface="Menlo" panose="020B0609030804020204" pitchFamily="49" charset="0"/>
              </a:rPr>
              <a:t>, enc)</a:t>
            </a:r>
          </a:p>
          <a:p>
            <a:r>
              <a:rPr lang="en-US" altLang="ja-JP" sz="1800" b="0" dirty="0">
                <a:solidFill>
                  <a:srgbClr val="D4D4D4"/>
                </a:solidFill>
                <a:effectLst/>
                <a:latin typeface="Menlo" panose="020B0609030804020204" pitchFamily="49" charset="0"/>
              </a:rPr>
              <a:t>err = </a:t>
            </a:r>
            <a:r>
              <a:rPr lang="en-US" altLang="ja-JP" sz="1800" b="0" dirty="0" err="1">
                <a:solidFill>
                  <a:srgbClr val="D4D4D4"/>
                </a:solidFill>
                <a:effectLst/>
                <a:latin typeface="Menlo" panose="020B0609030804020204" pitchFamily="49" charset="0"/>
              </a:rPr>
              <a:t>Flux.Losses.</a:t>
            </a:r>
            <a:r>
              <a:rPr lang="en-US" altLang="ja-JP" sz="1800" b="0" dirty="0" err="1">
                <a:solidFill>
                  <a:srgbClr val="DCDCAA"/>
                </a:solidFill>
                <a:effectLst/>
                <a:latin typeface="Menlo" panose="020B0609030804020204" pitchFamily="49" charset="0"/>
              </a:rPr>
              <a:t>mse</a:t>
            </a:r>
            <a:r>
              <a:rPr lang="en-US" altLang="ja-JP" sz="1800" b="0" dirty="0">
                <a:solidFill>
                  <a:srgbClr val="D4D4D4"/>
                </a:solidFill>
                <a:effectLst/>
                <a:latin typeface="Menlo" panose="020B0609030804020204" pitchFamily="49" charset="0"/>
              </a:rPr>
              <a:t>(</a:t>
            </a:r>
            <a:r>
              <a:rPr lang="en-US" altLang="ja-JP" sz="1800" b="0" dirty="0" err="1">
                <a:solidFill>
                  <a:srgbClr val="D4D4D4"/>
                </a:solidFill>
                <a:effectLst/>
                <a:latin typeface="Menlo" panose="020B0609030804020204" pitchFamily="49" charset="0"/>
              </a:rPr>
              <a:t>dec,trg_y</a:t>
            </a:r>
            <a:r>
              <a:rPr lang="en-US" altLang="ja-JP" sz="1800" b="0" dirty="0">
                <a:solidFill>
                  <a:srgbClr val="D4D4D4"/>
                </a:solidFill>
                <a:effectLst/>
                <a:latin typeface="Menlo" panose="020B0609030804020204" pitchFamily="49" charset="0"/>
              </a:rPr>
              <a:t>)</a:t>
            </a:r>
          </a:p>
          <a:p>
            <a:r>
              <a:rPr lang="en-US" altLang="ja-JP" sz="1800" b="0" dirty="0">
                <a:solidFill>
                  <a:srgbClr val="C586C0"/>
                </a:solidFill>
                <a:effectLst/>
                <a:latin typeface="Menlo" panose="020B0609030804020204" pitchFamily="49" charset="0"/>
              </a:rPr>
              <a:t>return</a:t>
            </a:r>
            <a:r>
              <a:rPr lang="en-US" altLang="ja-JP" sz="1800" b="0" dirty="0">
                <a:solidFill>
                  <a:srgbClr val="D4D4D4"/>
                </a:solidFill>
                <a:effectLst/>
                <a:latin typeface="Menlo" panose="020B0609030804020204" pitchFamily="49" charset="0"/>
              </a:rPr>
              <a:t> err</a:t>
            </a:r>
          </a:p>
          <a:p>
            <a:r>
              <a:rPr lang="en-US" altLang="ja-JP" sz="1800" b="0" dirty="0">
                <a:solidFill>
                  <a:srgbClr val="C586C0"/>
                </a:solidFill>
                <a:effectLst/>
                <a:latin typeface="Menlo" panose="020B0609030804020204" pitchFamily="49" charset="0"/>
              </a:rPr>
              <a:t>end</a:t>
            </a:r>
            <a:endParaRPr lang="en-US" altLang="ja-JP" sz="1800"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2076084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DAE67-AD14-A255-D9CA-2F7CF7B871E8}"/>
              </a:ext>
            </a:extLst>
          </p:cNvPr>
          <p:cNvSpPr>
            <a:spLocks noGrp="1"/>
          </p:cNvSpPr>
          <p:nvPr>
            <p:ph type="title"/>
          </p:nvPr>
        </p:nvSpPr>
        <p:spPr>
          <a:xfrm>
            <a:off x="838200" y="365125"/>
            <a:ext cx="10515600" cy="816561"/>
          </a:xfrm>
        </p:spPr>
        <p:txBody>
          <a:bodyPr/>
          <a:lstStyle/>
          <a:p>
            <a:r>
              <a:rPr lang="en-US" altLang="ja-JP" dirty="0" err="1"/>
              <a:t>T</a:t>
            </a:r>
            <a:r>
              <a:rPr kumimoji="1" lang="en-US" altLang="ja-JP" dirty="0" err="1"/>
              <a:t>ransfomers</a:t>
            </a:r>
            <a:endParaRPr kumimoji="1" lang="ja-JP" altLang="en-US"/>
          </a:p>
        </p:txBody>
      </p:sp>
      <p:sp>
        <p:nvSpPr>
          <p:cNvPr id="3" name="コンテンツ プレースホルダー 2">
            <a:extLst>
              <a:ext uri="{FF2B5EF4-FFF2-40B4-BE49-F238E27FC236}">
                <a16:creationId xmlns:a16="http://schemas.microsoft.com/office/drawing/2014/main" id="{71402DAF-F3D3-8701-345E-1D3B817A5DE3}"/>
              </a:ext>
            </a:extLst>
          </p:cNvPr>
          <p:cNvSpPr>
            <a:spLocks noGrp="1"/>
          </p:cNvSpPr>
          <p:nvPr>
            <p:ph idx="1"/>
          </p:nvPr>
        </p:nvSpPr>
        <p:spPr>
          <a:xfrm>
            <a:off x="838200" y="1181686"/>
            <a:ext cx="10515600" cy="4995277"/>
          </a:xfrm>
        </p:spPr>
        <p:txBody>
          <a:bodyPr>
            <a:normAutofit lnSpcReduction="10000"/>
          </a:bodyPr>
          <a:lstStyle/>
          <a:p>
            <a:r>
              <a:rPr kumimoji="1" lang="en-US" altLang="ja-JP" dirty="0"/>
              <a:t>[1:364] [2:365]</a:t>
            </a:r>
            <a:r>
              <a:rPr kumimoji="1" lang="ja-JP" altLang="en-US"/>
              <a:t>の場合</a:t>
            </a:r>
            <a:r>
              <a:rPr kumimoji="1" lang="en-US" altLang="ja-JP" dirty="0"/>
              <a:t>:</a:t>
            </a:r>
            <a:endParaRPr lang="en-US" altLang="ja-JP" dirty="0">
              <a:latin typeface="Menlo" panose="020B0609030804020204" pitchFamily="49" charset="0"/>
            </a:endParaRPr>
          </a:p>
          <a:p>
            <a:r>
              <a:rPr lang="ja-JP" altLang="en-US">
                <a:latin typeface="Menlo" panose="020B0609030804020204" pitchFamily="49" charset="0"/>
              </a:rPr>
              <a:t>近似した結果の損失と類似度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(9.941707611083984, 0.9919296503067017)</a:t>
            </a:r>
            <a:endParaRPr lang="en-US" altLang="ja-JP" dirty="0">
              <a:latin typeface="Menlo" panose="020B0609030804020204" pitchFamily="49" charset="0"/>
            </a:endParaRPr>
          </a:p>
          <a:p>
            <a:r>
              <a:rPr lang="ja-JP" altLang="en-US">
                <a:latin typeface="Menlo" panose="020B0609030804020204" pitchFamily="49" charset="0"/>
              </a:rPr>
              <a:t>予測の結果の損失と類似度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(21.97441864013672, 0.9866981506347656)</a:t>
            </a:r>
            <a:endParaRPr lang="en-US" altLang="ja-JP" dirty="0">
              <a:latin typeface="Menlo" panose="020B0609030804020204" pitchFamily="49" charset="0"/>
            </a:endParaRPr>
          </a:p>
          <a:p>
            <a:r>
              <a:rPr lang="en-US" altLang="ja-JP" dirty="0">
                <a:latin typeface="Menlo" panose="020B0609030804020204" pitchFamily="49" charset="0"/>
              </a:rPr>
              <a:t>2020 2021</a:t>
            </a:r>
            <a:r>
              <a:rPr lang="ja-JP" altLang="en-US">
                <a:latin typeface="Menlo" panose="020B0609030804020204" pitchFamily="49" charset="0"/>
              </a:rPr>
              <a:t>の時</a:t>
            </a:r>
            <a:r>
              <a:rPr lang="en-US" altLang="ja-JP" dirty="0">
                <a:latin typeface="Menlo" panose="020B0609030804020204" pitchFamily="49" charset="0"/>
              </a:rPr>
              <a:t>:</a:t>
            </a:r>
          </a:p>
          <a:p>
            <a:r>
              <a:rPr lang="ja-JP" altLang="en-US">
                <a:latin typeface="Menlo" panose="020B0609030804020204" pitchFamily="49" charset="0"/>
              </a:rPr>
              <a:t>近似した結果の損失と類似度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(13.968463897705078, 0.9885773062705994)</a:t>
            </a:r>
            <a:endParaRPr lang="en-US" altLang="ja-JP" dirty="0">
              <a:latin typeface="Menlo" panose="020B0609030804020204" pitchFamily="49" charset="0"/>
            </a:endParaRPr>
          </a:p>
          <a:p>
            <a:r>
              <a:rPr lang="ja-JP" altLang="en-US">
                <a:latin typeface="Menlo" panose="020B0609030804020204" pitchFamily="49" charset="0"/>
              </a:rPr>
              <a:t>予測の結果の損失と類似度</a:t>
            </a:r>
            <a:endParaRPr lang="en-US" altLang="ja-JP" dirty="0">
              <a:latin typeface="Menlo" panose="020B0609030804020204" pitchFamily="49" charset="0"/>
            </a:endParaRPr>
          </a:p>
          <a:p>
            <a:r>
              <a:rPr lang="en-US" altLang="ja-JP" b="0" i="0" dirty="0">
                <a:solidFill>
                  <a:srgbClr val="D4D4D4"/>
                </a:solidFill>
                <a:effectLst/>
                <a:latin typeface="Menlo" panose="020B0609030804020204" pitchFamily="49" charset="0"/>
              </a:rPr>
              <a:t>(27.21100616455078, 0.9812406301498413)</a:t>
            </a:r>
            <a:endParaRPr kumimoji="1" lang="ja-JP" altLang="en-US"/>
          </a:p>
        </p:txBody>
      </p:sp>
    </p:spTree>
    <p:extLst>
      <p:ext uri="{BB962C8B-B14F-4D97-AF65-F5344CB8AC3E}">
        <p14:creationId xmlns:p14="http://schemas.microsoft.com/office/powerpoint/2010/main" val="231085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BFBBB-D6D6-2DF4-8F9D-CDE0C3D3BE92}"/>
              </a:ext>
            </a:extLst>
          </p:cNvPr>
          <p:cNvSpPr>
            <a:spLocks noGrp="1"/>
          </p:cNvSpPr>
          <p:nvPr>
            <p:ph type="title"/>
          </p:nvPr>
        </p:nvSpPr>
        <p:spPr>
          <a:xfrm>
            <a:off x="159327" y="98281"/>
            <a:ext cx="10515600" cy="1325563"/>
          </a:xfrm>
        </p:spPr>
        <p:txBody>
          <a:bodyPr>
            <a:normAutofit/>
          </a:bodyPr>
          <a:lstStyle/>
          <a:p>
            <a:r>
              <a:rPr kumimoji="1" lang="en-US" altLang="ja-JP" sz="3200" dirty="0"/>
              <a:t>Julia </a:t>
            </a:r>
            <a:r>
              <a:rPr kumimoji="1" lang="ja-JP" altLang="en-US" sz="3200"/>
              <a:t>で可視化してみる</a:t>
            </a:r>
            <a:r>
              <a:rPr kumimoji="1" lang="en-US" altLang="ja-JP" sz="3200" dirty="0"/>
              <a:t>(2021</a:t>
            </a:r>
            <a:r>
              <a:rPr kumimoji="1" lang="ja-JP" altLang="en-US" sz="3200"/>
              <a:t>年）　コード</a:t>
            </a:r>
          </a:p>
        </p:txBody>
      </p:sp>
      <p:sp>
        <p:nvSpPr>
          <p:cNvPr id="3" name="コンテンツ プレースホルダー 2">
            <a:extLst>
              <a:ext uri="{FF2B5EF4-FFF2-40B4-BE49-F238E27FC236}">
                <a16:creationId xmlns:a16="http://schemas.microsoft.com/office/drawing/2014/main" id="{87B1DFD5-0B88-7EA4-6171-573C61FE3181}"/>
              </a:ext>
            </a:extLst>
          </p:cNvPr>
          <p:cNvSpPr>
            <a:spLocks noGrp="1"/>
          </p:cNvSpPr>
          <p:nvPr>
            <p:ph idx="1"/>
          </p:nvPr>
        </p:nvSpPr>
        <p:spPr>
          <a:xfrm>
            <a:off x="685800" y="1423844"/>
            <a:ext cx="10515600" cy="2455430"/>
          </a:xfrm>
        </p:spPr>
        <p:txBody>
          <a:bodyPr>
            <a:normAutofit lnSpcReduction="10000"/>
          </a:bodyPr>
          <a:lstStyle/>
          <a:p>
            <a:pPr marL="0" indent="0">
              <a:buNone/>
            </a:pPr>
            <a:r>
              <a:rPr lang="en-US" altLang="ja-JP" dirty="0"/>
              <a:t>using </a:t>
            </a:r>
            <a:r>
              <a:rPr lang="en-US" altLang="ja-JP" b="0" dirty="0" err="1">
                <a:solidFill>
                  <a:srgbClr val="D4D4D4"/>
                </a:solidFill>
                <a:effectLst/>
                <a:latin typeface="Menlo" panose="020B0609030804020204" pitchFamily="49" charset="0"/>
              </a:rPr>
              <a:t>CSV,DataFrame</a:t>
            </a:r>
            <a:r>
              <a:rPr lang="en-US" altLang="ja-JP" b="0" dirty="0">
                <a:solidFill>
                  <a:srgbClr val="D4D4D4"/>
                </a:solidFill>
                <a:effectLst/>
                <a:latin typeface="Menlo" panose="020B0609030804020204" pitchFamily="49" charset="0"/>
              </a:rPr>
              <a:t>, Plots</a:t>
            </a:r>
          </a:p>
          <a:p>
            <a:pPr marL="0" indent="0">
              <a:buNone/>
            </a:pPr>
            <a:r>
              <a:rPr lang="en-US" altLang="ja-JP" b="0" dirty="0">
                <a:solidFill>
                  <a:srgbClr val="D4D4D4"/>
                </a:solidFill>
                <a:effectLst/>
                <a:latin typeface="Menlo" panose="020B0609030804020204" pitchFamily="49" charset="0"/>
              </a:rPr>
              <a:t>data=</a:t>
            </a:r>
            <a:r>
              <a:rPr lang="en-US" altLang="ja-JP" b="0" dirty="0" err="1">
                <a:solidFill>
                  <a:srgbClr val="D4D4D4"/>
                </a:solidFill>
                <a:effectLst/>
                <a:latin typeface="Menlo" panose="020B0609030804020204" pitchFamily="49" charset="0"/>
              </a:rPr>
              <a:t>CSV.</a:t>
            </a:r>
            <a:r>
              <a:rPr lang="en-US" altLang="ja-JP" b="0" dirty="0" err="1">
                <a:solidFill>
                  <a:srgbClr val="DCDCAA"/>
                </a:solidFill>
                <a:effectLst/>
                <a:latin typeface="Menlo" panose="020B0609030804020204" pitchFamily="49" charset="0"/>
              </a:rPr>
              <a:t>read</a:t>
            </a:r>
            <a:r>
              <a:rPr lang="en-US" altLang="ja-JP" b="0" dirty="0">
                <a:solidFill>
                  <a:srgbClr val="D4D4D4"/>
                </a:solidFill>
                <a:effectLst/>
                <a:latin typeface="Menlo" panose="020B0609030804020204" pitchFamily="49" charset="0"/>
              </a:rPr>
              <a:t>(</a:t>
            </a:r>
            <a:r>
              <a:rPr lang="en-US" altLang="ja-JP" b="0" dirty="0">
                <a:solidFill>
                  <a:srgbClr val="CE9178"/>
                </a:solidFill>
                <a:effectLst/>
                <a:latin typeface="Menlo" panose="020B0609030804020204" pitchFamily="49" charset="0"/>
              </a:rPr>
              <a:t>"w2021.csv"</a:t>
            </a:r>
            <a:r>
              <a:rPr lang="en-US" altLang="ja-JP" b="0" dirty="0">
                <a:solidFill>
                  <a:srgbClr val="D4D4D4"/>
                </a:solidFill>
                <a:effectLst/>
                <a:latin typeface="Menlo" panose="020B0609030804020204" pitchFamily="49" charset="0"/>
              </a:rPr>
              <a:t>,DataFrame,header=</a:t>
            </a:r>
            <a:r>
              <a:rPr lang="en-US" altLang="ja-JP" b="0" dirty="0">
                <a:solidFill>
                  <a:srgbClr val="B5CEA8"/>
                </a:solidFill>
                <a:effectLst/>
                <a:latin typeface="Menlo" panose="020B0609030804020204" pitchFamily="49" charset="0"/>
              </a:rPr>
              <a:t>6</a:t>
            </a:r>
            <a:r>
              <a:rPr lang="en-US" altLang="ja-JP" b="0" dirty="0">
                <a:solidFill>
                  <a:srgbClr val="D4D4D4"/>
                </a:solidFill>
                <a:effectLst/>
                <a:latin typeface="Menlo" panose="020B0609030804020204" pitchFamily="49" charset="0"/>
              </a:rPr>
              <a:t>)</a:t>
            </a:r>
            <a:endParaRPr lang="en-US" altLang="ja-JP" dirty="0">
              <a:solidFill>
                <a:srgbClr val="C586C0"/>
              </a:solidFill>
              <a:latin typeface="Menlo" panose="020B0609030804020204" pitchFamily="49" charset="0"/>
            </a:endParaRPr>
          </a:p>
          <a:p>
            <a:r>
              <a:rPr lang="en-US" altLang="ja-JP" b="0" dirty="0">
                <a:solidFill>
                  <a:srgbClr val="DCDCAA"/>
                </a:solidFill>
                <a:effectLst/>
                <a:latin typeface="Menlo" panose="020B0609030804020204" pitchFamily="49" charset="0"/>
              </a:rPr>
              <a:t>plot</a:t>
            </a:r>
            <a:r>
              <a:rPr lang="en-US" altLang="ja-JP" b="0" dirty="0">
                <a:solidFill>
                  <a:srgbClr val="D4D4D4"/>
                </a:solidFill>
                <a:effectLst/>
                <a:latin typeface="Menlo" panose="020B0609030804020204" pitchFamily="49" charset="0"/>
              </a:rPr>
              <a:t>(data[</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5</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plot!</a:t>
            </a:r>
            <a:r>
              <a:rPr lang="en-US" altLang="ja-JP" b="0" dirty="0">
                <a:solidFill>
                  <a:srgbClr val="D4D4D4"/>
                </a:solidFill>
                <a:effectLst/>
                <a:latin typeface="Menlo" panose="020B0609030804020204" pitchFamily="49" charset="0"/>
              </a:rPr>
              <a:t>(data[</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8</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plot!</a:t>
            </a:r>
            <a:r>
              <a:rPr lang="en-US" altLang="ja-JP" b="0" dirty="0">
                <a:solidFill>
                  <a:srgbClr val="D4D4D4"/>
                </a:solidFill>
                <a:effectLst/>
                <a:latin typeface="Menlo" panose="020B0609030804020204" pitchFamily="49" charset="0"/>
              </a:rPr>
              <a:t>(data[</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a:t>
            </a:r>
          </a:p>
          <a:p>
            <a:endParaRPr lang="en-US" altLang="ja-JP" b="0" dirty="0">
              <a:solidFill>
                <a:srgbClr val="C586C0"/>
              </a:solidFill>
              <a:effectLst/>
              <a:latin typeface="Menlo" panose="020B0609030804020204" pitchFamily="49" charset="0"/>
            </a:endParaRPr>
          </a:p>
          <a:p>
            <a:endParaRPr lang="en-US" altLang="ja-JP" dirty="0">
              <a:solidFill>
                <a:srgbClr val="C586C0"/>
              </a:solidFill>
              <a:latin typeface="Menlo" panose="020B0609030804020204" pitchFamily="49" charset="0"/>
            </a:endParaRPr>
          </a:p>
          <a:p>
            <a:endParaRPr lang="en-US" altLang="ja-JP" b="0" dirty="0">
              <a:solidFill>
                <a:srgbClr val="D4D4D4"/>
              </a:solidFill>
              <a:effectLst/>
              <a:latin typeface="Menlo" panose="020B0609030804020204" pitchFamily="49" charset="0"/>
            </a:endParaRPr>
          </a:p>
          <a:p>
            <a:pPr marL="0" indent="0">
              <a:buNone/>
            </a:pPr>
            <a:endParaRPr lang="en-US" altLang="ja-JP" b="0" dirty="0">
              <a:solidFill>
                <a:srgbClr val="D4D4D4"/>
              </a:solidFill>
              <a:effectLst/>
              <a:latin typeface="Menlo" panose="020B0609030804020204" pitchFamily="49" charset="0"/>
            </a:endParaRPr>
          </a:p>
          <a:p>
            <a:pPr marL="0" indent="0">
              <a:buNone/>
            </a:pPr>
            <a:endParaRPr lang="en-US" altLang="ja-JP" b="0" dirty="0">
              <a:solidFill>
                <a:srgbClr val="D4D4D4"/>
              </a:solidFill>
              <a:effectLst/>
              <a:latin typeface="Menlo" panose="020B0609030804020204" pitchFamily="49" charset="0"/>
            </a:endParaRPr>
          </a:p>
          <a:p>
            <a:pPr marL="0" indent="0">
              <a:buNone/>
            </a:pPr>
            <a:endParaRPr lang="en-US" altLang="ja-JP" b="0" dirty="0">
              <a:solidFill>
                <a:srgbClr val="D4D4D4"/>
              </a:solidFill>
              <a:effectLst/>
              <a:latin typeface="Menlo" panose="020B0609030804020204" pitchFamily="49" charset="0"/>
            </a:endParaRP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770868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E603B-D5E0-792B-35F6-CD13E7318BE3}"/>
              </a:ext>
            </a:extLst>
          </p:cNvPr>
          <p:cNvSpPr>
            <a:spLocks noGrp="1"/>
          </p:cNvSpPr>
          <p:nvPr>
            <p:ph type="title"/>
          </p:nvPr>
        </p:nvSpPr>
        <p:spPr>
          <a:xfrm>
            <a:off x="239151" y="365125"/>
            <a:ext cx="11114649" cy="718087"/>
          </a:xfrm>
        </p:spPr>
        <p:txBody>
          <a:bodyPr>
            <a:normAutofit/>
          </a:bodyPr>
          <a:lstStyle/>
          <a:p>
            <a:r>
              <a:rPr lang="en-US" altLang="ja-JP" dirty="0"/>
              <a:t>[1:364] [2:365]</a:t>
            </a:r>
            <a:r>
              <a:rPr lang="ja-JP" altLang="en-US"/>
              <a:t>の場合の近似と予測の可視化</a:t>
            </a:r>
            <a:endParaRPr kumimoji="1" lang="ja-JP" altLang="en-US"/>
          </a:p>
        </p:txBody>
      </p:sp>
      <p:pic>
        <p:nvPicPr>
          <p:cNvPr id="5" name="コンテンツ プレースホルダー 4" descr="グラフ, 折れ線グラフ&#10;&#10;自動的に生成された説明">
            <a:extLst>
              <a:ext uri="{FF2B5EF4-FFF2-40B4-BE49-F238E27FC236}">
                <a16:creationId xmlns:a16="http://schemas.microsoft.com/office/drawing/2014/main" id="{2E09844A-0728-F3B4-54DE-76DB0E9D7846}"/>
              </a:ext>
            </a:extLst>
          </p:cNvPr>
          <p:cNvPicPr>
            <a:picLocks noGrp="1" noChangeAspect="1"/>
          </p:cNvPicPr>
          <p:nvPr>
            <p:ph idx="1"/>
          </p:nvPr>
        </p:nvPicPr>
        <p:blipFill>
          <a:blip r:embed="rId2"/>
          <a:stretch>
            <a:fillRect/>
          </a:stretch>
        </p:blipFill>
        <p:spPr>
          <a:xfrm>
            <a:off x="368196" y="1876425"/>
            <a:ext cx="6578808" cy="4351338"/>
          </a:xfrm>
        </p:spPr>
      </p:pic>
      <p:pic>
        <p:nvPicPr>
          <p:cNvPr id="7" name="図 6" descr="グラフ, 折れ線グラフ&#10;&#10;自動的に生成された説明">
            <a:extLst>
              <a:ext uri="{FF2B5EF4-FFF2-40B4-BE49-F238E27FC236}">
                <a16:creationId xmlns:a16="http://schemas.microsoft.com/office/drawing/2014/main" id="{F0FB39D8-597F-1EE6-D8A0-77FE2FC815FE}"/>
              </a:ext>
            </a:extLst>
          </p:cNvPr>
          <p:cNvPicPr>
            <a:picLocks noChangeAspect="1"/>
          </p:cNvPicPr>
          <p:nvPr/>
        </p:nvPicPr>
        <p:blipFill>
          <a:blip r:embed="rId3"/>
          <a:stretch>
            <a:fillRect/>
          </a:stretch>
        </p:blipFill>
        <p:spPr>
          <a:xfrm>
            <a:off x="3657600" y="1253334"/>
            <a:ext cx="7772400" cy="5239541"/>
          </a:xfrm>
          <a:prstGeom prst="rect">
            <a:avLst/>
          </a:prstGeom>
        </p:spPr>
      </p:pic>
    </p:spTree>
    <p:extLst>
      <p:ext uri="{BB962C8B-B14F-4D97-AF65-F5344CB8AC3E}">
        <p14:creationId xmlns:p14="http://schemas.microsoft.com/office/powerpoint/2010/main" val="3654681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BC1B-49A4-5662-ABE7-2824E382E849}"/>
              </a:ext>
            </a:extLst>
          </p:cNvPr>
          <p:cNvSpPr>
            <a:spLocks noGrp="1"/>
          </p:cNvSpPr>
          <p:nvPr>
            <p:ph type="title"/>
          </p:nvPr>
        </p:nvSpPr>
        <p:spPr>
          <a:xfrm>
            <a:off x="838200" y="365125"/>
            <a:ext cx="11034932" cy="478937"/>
          </a:xfrm>
        </p:spPr>
        <p:txBody>
          <a:bodyPr>
            <a:normAutofit fontScale="90000"/>
          </a:bodyPr>
          <a:lstStyle/>
          <a:p>
            <a:r>
              <a:rPr lang="en-US" altLang="ja-JP" dirty="0">
                <a:latin typeface="Menlo" panose="020B0609030804020204" pitchFamily="49" charset="0"/>
              </a:rPr>
              <a:t>2020 2021</a:t>
            </a:r>
            <a:r>
              <a:rPr lang="ja-JP" altLang="en-US">
                <a:latin typeface="Menlo" panose="020B0609030804020204" pitchFamily="49" charset="0"/>
              </a:rPr>
              <a:t>の時</a:t>
            </a:r>
            <a:endParaRPr kumimoji="1" lang="ja-JP" altLang="en-US"/>
          </a:p>
        </p:txBody>
      </p:sp>
      <p:pic>
        <p:nvPicPr>
          <p:cNvPr id="5" name="コンテンツ プレースホルダー 4" descr="グラフ, 折れ線グラフ&#10;&#10;自動的に生成された説明">
            <a:extLst>
              <a:ext uri="{FF2B5EF4-FFF2-40B4-BE49-F238E27FC236}">
                <a16:creationId xmlns:a16="http://schemas.microsoft.com/office/drawing/2014/main" id="{80AE1198-6A3B-3DBD-AA35-AE7EE3D5262B}"/>
              </a:ext>
            </a:extLst>
          </p:cNvPr>
          <p:cNvPicPr>
            <a:picLocks noGrp="1" noChangeAspect="1"/>
          </p:cNvPicPr>
          <p:nvPr>
            <p:ph idx="1"/>
          </p:nvPr>
        </p:nvPicPr>
        <p:blipFill>
          <a:blip r:embed="rId2"/>
          <a:stretch>
            <a:fillRect/>
          </a:stretch>
        </p:blipFill>
        <p:spPr>
          <a:xfrm>
            <a:off x="309669" y="1393215"/>
            <a:ext cx="6460545" cy="4352925"/>
          </a:xfrm>
        </p:spPr>
      </p:pic>
      <p:pic>
        <p:nvPicPr>
          <p:cNvPr id="7" name="図 6" descr="グラフ, 折れ線グラフ&#10;&#10;自動的に生成された説明">
            <a:extLst>
              <a:ext uri="{FF2B5EF4-FFF2-40B4-BE49-F238E27FC236}">
                <a16:creationId xmlns:a16="http://schemas.microsoft.com/office/drawing/2014/main" id="{9FABC468-3524-CE24-7BE7-A86C378CCDBA}"/>
              </a:ext>
            </a:extLst>
          </p:cNvPr>
          <p:cNvPicPr>
            <a:picLocks noChangeAspect="1"/>
          </p:cNvPicPr>
          <p:nvPr/>
        </p:nvPicPr>
        <p:blipFill>
          <a:blip r:embed="rId3"/>
          <a:stretch>
            <a:fillRect/>
          </a:stretch>
        </p:blipFill>
        <p:spPr>
          <a:xfrm>
            <a:off x="3805183" y="814993"/>
            <a:ext cx="7772400" cy="5228014"/>
          </a:xfrm>
          <a:prstGeom prst="rect">
            <a:avLst/>
          </a:prstGeom>
        </p:spPr>
      </p:pic>
    </p:spTree>
    <p:extLst>
      <p:ext uri="{BB962C8B-B14F-4D97-AF65-F5344CB8AC3E}">
        <p14:creationId xmlns:p14="http://schemas.microsoft.com/office/powerpoint/2010/main" val="316626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2574ED-9A96-FDA3-2980-2B0D8186E9BA}"/>
              </a:ext>
            </a:extLst>
          </p:cNvPr>
          <p:cNvSpPr>
            <a:spLocks noGrp="1"/>
          </p:cNvSpPr>
          <p:nvPr>
            <p:ph type="title"/>
          </p:nvPr>
        </p:nvSpPr>
        <p:spPr>
          <a:xfrm>
            <a:off x="166467" y="224449"/>
            <a:ext cx="11859065" cy="577410"/>
          </a:xfrm>
        </p:spPr>
        <p:txBody>
          <a:bodyPr>
            <a:normAutofit fontScale="90000"/>
          </a:bodyPr>
          <a:lstStyle/>
          <a:p>
            <a:r>
              <a:rPr kumimoji="1" lang="en-US" altLang="ja-JP" dirty="0" err="1"/>
              <a:t>Rnn</a:t>
            </a:r>
            <a:r>
              <a:rPr kumimoji="1" lang="en-US" altLang="ja-JP" dirty="0"/>
              <a:t> </a:t>
            </a:r>
            <a:r>
              <a:rPr kumimoji="1" lang="ja-JP" altLang="en-US"/>
              <a:t>についてのまとめ</a:t>
            </a:r>
          </a:p>
        </p:txBody>
      </p:sp>
      <p:sp>
        <p:nvSpPr>
          <p:cNvPr id="3" name="コンテンツ プレースホルダー 2">
            <a:extLst>
              <a:ext uri="{FF2B5EF4-FFF2-40B4-BE49-F238E27FC236}">
                <a16:creationId xmlns:a16="http://schemas.microsoft.com/office/drawing/2014/main" id="{46F064E2-21AA-D062-4AC4-919569469DC6}"/>
              </a:ext>
            </a:extLst>
          </p:cNvPr>
          <p:cNvSpPr>
            <a:spLocks noGrp="1"/>
          </p:cNvSpPr>
          <p:nvPr>
            <p:ph idx="1"/>
          </p:nvPr>
        </p:nvSpPr>
        <p:spPr>
          <a:xfrm>
            <a:off x="486508" y="1026942"/>
            <a:ext cx="10515600" cy="5164089"/>
          </a:xfrm>
        </p:spPr>
        <p:txBody>
          <a:bodyPr/>
          <a:lstStyle/>
          <a:p>
            <a:r>
              <a:rPr kumimoji="1" lang="ja-JP" altLang="en-US"/>
              <a:t>結論としては</a:t>
            </a:r>
            <a:r>
              <a:rPr kumimoji="1" lang="en-US" altLang="ja-JP" dirty="0" err="1"/>
              <a:t>gru</a:t>
            </a:r>
            <a:r>
              <a:rPr kumimoji="1" lang="ja-JP" altLang="en-US"/>
              <a:t>がい</a:t>
            </a:r>
            <a:r>
              <a:rPr lang="ja-JP" altLang="en-US"/>
              <a:t>一番いい　損失小さく類似度も高い</a:t>
            </a:r>
            <a:endParaRPr lang="en-US" altLang="ja-JP" dirty="0"/>
          </a:p>
          <a:p>
            <a:r>
              <a:rPr lang="ja-JP" altLang="en-US"/>
              <a:t>今回の</a:t>
            </a:r>
            <a:r>
              <a:rPr lang="en-US" altLang="ja-JP" dirty="0"/>
              <a:t>x</a:t>
            </a:r>
            <a:r>
              <a:rPr lang="ja-JP" altLang="en-US"/>
              <a:t>、</a:t>
            </a:r>
            <a:r>
              <a:rPr lang="en-US" altLang="ja-JP" dirty="0"/>
              <a:t>y</a:t>
            </a:r>
            <a:r>
              <a:rPr lang="ja-JP" altLang="en-US"/>
              <a:t>自体の類似度が高いためコサイン類似度を計算したところで</a:t>
            </a:r>
            <a:r>
              <a:rPr lang="en-US" altLang="ja-JP" dirty="0"/>
              <a:t>0.0nnnnnnn</a:t>
            </a:r>
            <a:r>
              <a:rPr lang="ja-JP" altLang="en-US"/>
              <a:t>の差しかない　データ実際の数値は約１</a:t>
            </a:r>
            <a:r>
              <a:rPr lang="en-US" altLang="ja-JP" dirty="0"/>
              <a:t>-30</a:t>
            </a:r>
            <a:r>
              <a:rPr lang="ja-JP" altLang="en-US"/>
              <a:t>あまり差がない</a:t>
            </a:r>
            <a:endParaRPr lang="en-US" altLang="ja-JP" dirty="0"/>
          </a:p>
          <a:p>
            <a:r>
              <a:rPr lang="ja-JP" altLang="en-US"/>
              <a:t>損失関数だけ測るがいい</a:t>
            </a:r>
            <a:endParaRPr lang="en-US" altLang="ja-JP" dirty="0"/>
          </a:p>
          <a:p>
            <a:r>
              <a:rPr lang="ja-JP" altLang="en-US"/>
              <a:t>微分方程式の方法から見ると半年の気温が段々上がる傾向はシミュレーションできた　</a:t>
            </a:r>
            <a:r>
              <a:rPr lang="en-US" altLang="ja-JP" dirty="0" err="1"/>
              <a:t>rnn</a:t>
            </a:r>
            <a:r>
              <a:rPr lang="ja-JP" altLang="en-US"/>
              <a:t>はこの気温のデータのモデルとして相性がいいと思う</a:t>
            </a:r>
            <a:endParaRPr lang="en-US" altLang="ja-JP" dirty="0"/>
          </a:p>
          <a:p>
            <a:r>
              <a:rPr lang="en-US" altLang="ja-JP" dirty="0" err="1"/>
              <a:t>Transfomers</a:t>
            </a:r>
            <a:r>
              <a:rPr lang="ja-JP" altLang="en-US"/>
              <a:t>の近似効果は一番いい</a:t>
            </a:r>
            <a:endParaRPr lang="en-US" altLang="ja-JP" dirty="0"/>
          </a:p>
          <a:p>
            <a:r>
              <a:rPr lang="en-US" altLang="ja-JP" dirty="0" err="1"/>
              <a:t>Lstm</a:t>
            </a:r>
            <a:r>
              <a:rPr lang="en-US" altLang="ja-JP" dirty="0"/>
              <a:t> is dead long live the </a:t>
            </a:r>
            <a:r>
              <a:rPr lang="en-US" altLang="ja-JP" dirty="0" err="1"/>
              <a:t>transfomers</a:t>
            </a:r>
            <a:r>
              <a:rPr lang="en-US" altLang="ja-JP" dirty="0"/>
              <a:t> </a:t>
            </a:r>
            <a:r>
              <a:rPr lang="ja-JP" altLang="en-US"/>
              <a:t>！</a:t>
            </a:r>
            <a:endParaRPr lang="en-US" altLang="ja-JP" dirty="0"/>
          </a:p>
        </p:txBody>
      </p:sp>
    </p:spTree>
    <p:extLst>
      <p:ext uri="{BB962C8B-B14F-4D97-AF65-F5344CB8AC3E}">
        <p14:creationId xmlns:p14="http://schemas.microsoft.com/office/powerpoint/2010/main" val="3823424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6E1F38-EEF8-82FB-7428-791AEE406B68}"/>
              </a:ext>
            </a:extLst>
          </p:cNvPr>
          <p:cNvSpPr>
            <a:spLocks noGrp="1"/>
          </p:cNvSpPr>
          <p:nvPr>
            <p:ph type="title"/>
          </p:nvPr>
        </p:nvSpPr>
        <p:spPr>
          <a:xfrm>
            <a:off x="0" y="189279"/>
            <a:ext cx="12191999" cy="1325563"/>
          </a:xfrm>
        </p:spPr>
        <p:txBody>
          <a:bodyPr/>
          <a:lstStyle/>
          <a:p>
            <a:r>
              <a:rPr kumimoji="1" lang="ja-JP" altLang="en-US"/>
              <a:t>方法３</a:t>
            </a:r>
            <a:r>
              <a:rPr lang="en-US" altLang="ja-JP" dirty="0" err="1"/>
              <a:t>T</a:t>
            </a:r>
            <a:r>
              <a:rPr kumimoji="1" lang="en-US" altLang="ja-JP" dirty="0" err="1"/>
              <a:t>uring,AbstractGPs</a:t>
            </a:r>
            <a:r>
              <a:rPr kumimoji="1" lang="en-US" altLang="ja-JP" dirty="0"/>
              <a:t>,</a:t>
            </a:r>
            <a:r>
              <a:rPr kumimoji="1" lang="ja-JP" altLang="en-US"/>
              <a:t>を中心の確率モデル法</a:t>
            </a:r>
          </a:p>
        </p:txBody>
      </p:sp>
      <p:sp>
        <p:nvSpPr>
          <p:cNvPr id="3" name="コンテンツ プレースホルダー 2">
            <a:extLst>
              <a:ext uri="{FF2B5EF4-FFF2-40B4-BE49-F238E27FC236}">
                <a16:creationId xmlns:a16="http://schemas.microsoft.com/office/drawing/2014/main" id="{2A4094AB-D9D2-5DC3-9D7B-ADA83EAD12A8}"/>
              </a:ext>
            </a:extLst>
          </p:cNvPr>
          <p:cNvSpPr>
            <a:spLocks noGrp="1"/>
          </p:cNvSpPr>
          <p:nvPr>
            <p:ph idx="1"/>
          </p:nvPr>
        </p:nvSpPr>
        <p:spPr>
          <a:xfrm>
            <a:off x="0" y="1825625"/>
            <a:ext cx="11353800" cy="4351338"/>
          </a:xfrm>
        </p:spPr>
        <p:txBody>
          <a:bodyPr/>
          <a:lstStyle/>
          <a:p>
            <a:r>
              <a:rPr kumimoji="1" lang="ja-JP" altLang="en-US"/>
              <a:t>ベイズニューラルネットワークとガウス過程と</a:t>
            </a:r>
            <a:r>
              <a:rPr kumimoji="1" lang="en-US" altLang="ja-JP" dirty="0"/>
              <a:t>deep kernel learning </a:t>
            </a:r>
            <a:r>
              <a:rPr kumimoji="1" lang="ja-JP" altLang="en-US"/>
              <a:t>を使う</a:t>
            </a:r>
            <a:endParaRPr kumimoji="1" lang="en-US" altLang="ja-JP" dirty="0"/>
          </a:p>
          <a:p>
            <a:r>
              <a:rPr lang="ja-JP" altLang="en-US"/>
              <a:t>問題を簡単するため　全部ベイズのガウス推論を使う　（理由はガウスかけるガウスはガウス　投影もガウス　周辺確率の積分もガウス</a:t>
            </a:r>
            <a:r>
              <a:rPr lang="en-US" altLang="ja-JP" dirty="0"/>
              <a:t> </a:t>
            </a:r>
            <a:r>
              <a:rPr lang="ja-JP" altLang="en-US"/>
              <a:t>こうすると結果もガウスで表せる</a:t>
            </a:r>
            <a:r>
              <a:rPr lang="en-US" altLang="ja-JP" dirty="0"/>
              <a:t>)</a:t>
            </a:r>
            <a:endParaRPr kumimoji="1" lang="ja-JP" altLang="en-US"/>
          </a:p>
        </p:txBody>
      </p:sp>
    </p:spTree>
    <p:extLst>
      <p:ext uri="{BB962C8B-B14F-4D97-AF65-F5344CB8AC3E}">
        <p14:creationId xmlns:p14="http://schemas.microsoft.com/office/powerpoint/2010/main" val="405786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DF6AD-938E-1443-CAB7-E3312BCB7B09}"/>
              </a:ext>
            </a:extLst>
          </p:cNvPr>
          <p:cNvSpPr>
            <a:spLocks noGrp="1"/>
          </p:cNvSpPr>
          <p:nvPr>
            <p:ph type="title"/>
          </p:nvPr>
        </p:nvSpPr>
        <p:spPr/>
        <p:txBody>
          <a:bodyPr>
            <a:normAutofit/>
          </a:bodyPr>
          <a:lstStyle/>
          <a:p>
            <a:r>
              <a:rPr kumimoji="1" lang="ja-JP" altLang="en-US"/>
              <a:t>ベイズニューラルネットワーク</a:t>
            </a:r>
            <a:br>
              <a:rPr kumimoji="1" lang="en-US" altLang="ja-JP" dirty="0"/>
            </a:b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F0E3B05-F1AA-8D7B-E4C7-7891756143DA}"/>
                  </a:ext>
                </a:extLst>
              </p:cNvPr>
              <p:cNvSpPr>
                <a:spLocks noGrp="1"/>
              </p:cNvSpPr>
              <p:nvPr>
                <p:ph idx="1"/>
              </p:nvPr>
            </p:nvSpPr>
            <p:spPr>
              <a:xfrm>
                <a:off x="838200" y="1160585"/>
                <a:ext cx="10515600" cy="5016378"/>
              </a:xfrm>
            </p:spPr>
            <p:txBody>
              <a:bodyPr>
                <a:normAutofit lnSpcReduction="10000"/>
              </a:bodyPr>
              <a:lstStyle/>
              <a:p>
                <a:r>
                  <a:rPr kumimoji="1" lang="ja-JP" altLang="en-US"/>
                  <a:t>この方法はニューラルネットワークのパラメータをベイズで更新する方法</a:t>
                </a:r>
                <a:endParaRPr kumimoji="1" lang="en-US" altLang="ja-JP" dirty="0"/>
              </a:p>
              <a:p>
                <a:r>
                  <a:rPr lang="ja-JP" altLang="en-US"/>
                  <a:t>事前確率</a:t>
                </a:r>
                <a:r>
                  <a:rPr lang="en-US" altLang="ja-JP" dirty="0"/>
                  <a:t>prior=</a:t>
                </a:r>
                <a:r>
                  <a:rPr lang="en-US" altLang="ja-JP" dirty="0" err="1"/>
                  <a:t>nn</a:t>
                </a:r>
                <a:r>
                  <a:rPr lang="ja-JP" altLang="en-US"/>
                  <a:t>のパラメータの確率</a:t>
                </a:r>
                <a:r>
                  <a:rPr lang="en-US" altLang="ja-JP" dirty="0"/>
                  <a:t>(</a:t>
                </a:r>
              </a:p>
              <a:p>
                <a:r>
                  <a:rPr lang="ja-JP" altLang="en-US"/>
                  <a:t>尤度</a:t>
                </a:r>
                <a:r>
                  <a:rPr lang="en-US" altLang="ja-JP" dirty="0"/>
                  <a:t>likelihood</a:t>
                </a:r>
                <a:r>
                  <a:rPr lang="ja-JP" altLang="en-US"/>
                  <a:t>は</a:t>
                </a:r>
                <a:r>
                  <a:rPr lang="en-US" altLang="ja-JP" dirty="0"/>
                  <a:t> </a:t>
                </a:r>
                <a:r>
                  <a:rPr lang="en-US" altLang="ja-JP" dirty="0" err="1"/>
                  <a:t>nn</a:t>
                </a:r>
                <a:r>
                  <a:rPr lang="ja-JP" altLang="en-US"/>
                  <a:t>の出力と関連するある分布の確率</a:t>
                </a:r>
                <a14:m>
                  <m:oMath xmlns:m="http://schemas.openxmlformats.org/officeDocument/2006/math">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𝐷</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𝜃</m:t>
                    </m:r>
                    <m:r>
                      <a:rPr lang="en-US" altLang="ja-JP" b="0" i="1" smtClean="0">
                        <a:latin typeface="Cambria Math" panose="02040503050406030204" pitchFamily="18" charset="0"/>
                        <a:ea typeface="Cambria Math" panose="02040503050406030204" pitchFamily="18" charset="0"/>
                      </a:rPr>
                      <m:t>)</m:t>
                    </m:r>
                  </m:oMath>
                </a14:m>
                <a:endParaRPr lang="en-US" altLang="ja-JP" dirty="0"/>
              </a:p>
              <a:p>
                <a:r>
                  <a:rPr lang="en-US" altLang="ja-JP" dirty="0"/>
                  <a:t>Julia </a:t>
                </a:r>
                <a:r>
                  <a:rPr lang="ja-JP" altLang="en-US"/>
                  <a:t>の</a:t>
                </a:r>
                <a:r>
                  <a:rPr lang="en-US" altLang="ja-JP" dirty="0" err="1"/>
                  <a:t>turing</a:t>
                </a:r>
                <a:r>
                  <a:rPr lang="en-US" altLang="ja-JP" dirty="0"/>
                  <a:t> </a:t>
                </a:r>
                <a:r>
                  <a:rPr lang="ja-JP" altLang="en-US"/>
                  <a:t>ライブラーリではこの二つを設置していれば他の数値が自動的に計算してくれる</a:t>
                </a:r>
                <a:endParaRPr lang="en-US" altLang="ja-JP" dirty="0"/>
              </a:p>
              <a:p>
                <a:r>
                  <a:rPr lang="ja-JP" altLang="en-US"/>
                  <a:t>一般に事前確率</a:t>
                </a:r>
                <a:r>
                  <a:rPr lang="en-US" altLang="ja-JP" dirty="0" err="1"/>
                  <a:t>prior~N</a:t>
                </a:r>
                <a:r>
                  <a:rPr lang="en-US" altLang="ja-JP" dirty="0"/>
                  <a:t>(0,1)</a:t>
                </a:r>
                <a:r>
                  <a:rPr lang="ja-JP" altLang="en-US"/>
                  <a:t>にする　</a:t>
                </a:r>
                <a:endParaRPr lang="en-US" altLang="ja-JP" dirty="0"/>
              </a:p>
              <a:p>
                <a:r>
                  <a:rPr lang="ja-JP" altLang="en-US"/>
                  <a:t>尤度</a:t>
                </a:r>
                <a:r>
                  <a:rPr lang="en-US" altLang="ja-JP" dirty="0"/>
                  <a:t>likelihood ~Normal(NN(xi),Sigma)</a:t>
                </a:r>
                <a:r>
                  <a:rPr lang="ja-JP" altLang="en-US"/>
                  <a:t>にする</a:t>
                </a:r>
                <a:endParaRPr lang="en-US" altLang="ja-JP" dirty="0"/>
              </a:p>
              <a:p>
                <a:r>
                  <a:rPr lang="ja-JP" altLang="en-US"/>
                  <a:t>この方法でパラメータを更新する</a:t>
                </a:r>
                <a:endParaRPr lang="en-US" altLang="ja-JP" dirty="0"/>
              </a:p>
              <a:p>
                <a:r>
                  <a:rPr lang="en-US" altLang="ja-JP" dirty="0"/>
                  <a:t>Julia</a:t>
                </a:r>
                <a:r>
                  <a:rPr lang="ja-JP" altLang="en-US"/>
                  <a:t>のコードはほぼ数学式と同じなのでコードでモデルを見せる</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6F0E3B05-F1AA-8D7B-E4C7-7891756143DA}"/>
                  </a:ext>
                </a:extLst>
              </p:cNvPr>
              <p:cNvSpPr>
                <a:spLocks noGrp="1" noRot="1" noChangeAspect="1" noMove="1" noResize="1" noEditPoints="1" noAdjustHandles="1" noChangeArrowheads="1" noChangeShapeType="1" noTextEdit="1"/>
              </p:cNvSpPr>
              <p:nvPr>
                <p:ph idx="1"/>
              </p:nvPr>
            </p:nvSpPr>
            <p:spPr>
              <a:xfrm>
                <a:off x="838200" y="1160585"/>
                <a:ext cx="10515600" cy="5016378"/>
              </a:xfrm>
              <a:blipFill>
                <a:blip r:embed="rId2"/>
                <a:stretch>
                  <a:fillRect l="-1086" t="-2778" r="-844"/>
                </a:stretch>
              </a:blipFill>
            </p:spPr>
            <p:txBody>
              <a:bodyPr/>
              <a:lstStyle/>
              <a:p>
                <a:r>
                  <a:rPr lang="ja-JP" altLang="en-US">
                    <a:noFill/>
                  </a:rPr>
                  <a:t> </a:t>
                </a:r>
              </a:p>
            </p:txBody>
          </p:sp>
        </mc:Fallback>
      </mc:AlternateContent>
      <p:pic>
        <p:nvPicPr>
          <p:cNvPr id="5" name="図 4" descr="テキスト&#10;&#10;自動的に生成された説明">
            <a:extLst>
              <a:ext uri="{FF2B5EF4-FFF2-40B4-BE49-F238E27FC236}">
                <a16:creationId xmlns:a16="http://schemas.microsoft.com/office/drawing/2014/main" id="{512D8335-B4B6-3D9B-32C1-8F5B28BA2321}"/>
              </a:ext>
            </a:extLst>
          </p:cNvPr>
          <p:cNvPicPr>
            <a:picLocks noChangeAspect="1"/>
          </p:cNvPicPr>
          <p:nvPr/>
        </p:nvPicPr>
        <p:blipFill>
          <a:blip r:embed="rId3"/>
          <a:stretch>
            <a:fillRect/>
          </a:stretch>
        </p:blipFill>
        <p:spPr>
          <a:xfrm>
            <a:off x="7907013" y="1708273"/>
            <a:ext cx="2842644" cy="698399"/>
          </a:xfrm>
          <a:prstGeom prst="rect">
            <a:avLst/>
          </a:prstGeom>
        </p:spPr>
      </p:pic>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64A505-1950-E187-D032-DF508904A303}"/>
                  </a:ext>
                </a:extLst>
              </p:cNvPr>
              <p:cNvSpPr txBox="1"/>
              <p:nvPr/>
            </p:nvSpPr>
            <p:spPr>
              <a:xfrm>
                <a:off x="7302870" y="1918972"/>
                <a:ext cx="5257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4B64A505-1950-E187-D032-DF508904A303}"/>
                  </a:ext>
                </a:extLst>
              </p:cNvPr>
              <p:cNvSpPr txBox="1">
                <a:spLocks noRot="1" noChangeAspect="1" noMove="1" noResize="1" noEditPoints="1" noAdjustHandles="1" noChangeArrowheads="1" noChangeShapeType="1" noTextEdit="1"/>
              </p:cNvSpPr>
              <p:nvPr/>
            </p:nvSpPr>
            <p:spPr>
              <a:xfrm>
                <a:off x="7302870" y="1918972"/>
                <a:ext cx="525721" cy="276999"/>
              </a:xfrm>
              <a:prstGeom prst="rect">
                <a:avLst/>
              </a:prstGeom>
              <a:blipFill>
                <a:blip r:embed="rId4"/>
                <a:stretch>
                  <a:fillRect l="-9524" t="-4545" r="-14286"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4970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AAD25-2187-BC04-BB39-A125E56948C3}"/>
              </a:ext>
            </a:extLst>
          </p:cNvPr>
          <p:cNvSpPr>
            <a:spLocks noGrp="1"/>
          </p:cNvSpPr>
          <p:nvPr>
            <p:ph type="title"/>
          </p:nvPr>
        </p:nvSpPr>
        <p:spPr>
          <a:xfrm>
            <a:off x="838200" y="365125"/>
            <a:ext cx="10515600" cy="619613"/>
          </a:xfrm>
        </p:spPr>
        <p:txBody>
          <a:bodyPr>
            <a:normAutofit fontScale="90000"/>
          </a:bodyPr>
          <a:lstStyle/>
          <a:p>
            <a:r>
              <a:rPr kumimoji="1" lang="ja-JP" altLang="en-US"/>
              <a:t>流れ</a:t>
            </a:r>
          </a:p>
        </p:txBody>
      </p:sp>
      <p:sp>
        <p:nvSpPr>
          <p:cNvPr id="3" name="コンテンツ プレースホルダー 2">
            <a:extLst>
              <a:ext uri="{FF2B5EF4-FFF2-40B4-BE49-F238E27FC236}">
                <a16:creationId xmlns:a16="http://schemas.microsoft.com/office/drawing/2014/main" id="{99FBE221-99D1-B5D1-0E81-DE55528FBD13}"/>
              </a:ext>
            </a:extLst>
          </p:cNvPr>
          <p:cNvSpPr>
            <a:spLocks noGrp="1"/>
          </p:cNvSpPr>
          <p:nvPr>
            <p:ph idx="1"/>
          </p:nvPr>
        </p:nvSpPr>
        <p:spPr>
          <a:xfrm>
            <a:off x="419099" y="1266093"/>
            <a:ext cx="11556023" cy="4928455"/>
          </a:xfrm>
        </p:spPr>
        <p:txBody>
          <a:bodyPr>
            <a:normAutofit fontScale="55000" lnSpcReduction="20000"/>
          </a:bodyPr>
          <a:lstStyle/>
          <a:p>
            <a:r>
              <a:rPr lang="ja-JP" altLang="en-US" b="0">
                <a:effectLst/>
                <a:latin typeface="Menlo" panose="020B0609030804020204" pitchFamily="49" charset="0"/>
              </a:rPr>
              <a:t>まずはニューラルネットワークを定義</a:t>
            </a:r>
            <a:endParaRPr lang="en-US" altLang="ja-JP" b="0" dirty="0">
              <a:effectLst/>
              <a:latin typeface="Menlo" panose="020B0609030804020204" pitchFamily="49" charset="0"/>
            </a:endParaRPr>
          </a:p>
          <a:p>
            <a:r>
              <a:rPr lang="ja-JP" altLang="en-US">
                <a:latin typeface="Menlo" panose="020B0609030804020204" pitchFamily="49" charset="0"/>
              </a:rPr>
              <a:t>確率モデルも定義する</a:t>
            </a:r>
            <a:endParaRPr lang="en-US" altLang="ja-JP" dirty="0">
              <a:latin typeface="Menlo" panose="020B0609030804020204" pitchFamily="49" charset="0"/>
            </a:endParaRPr>
          </a:p>
          <a:p>
            <a:r>
              <a:rPr lang="en-US" altLang="ja-JP" b="0" dirty="0">
                <a:solidFill>
                  <a:srgbClr val="DCDCAA"/>
                </a:solidFill>
                <a:effectLst/>
                <a:latin typeface="Menlo" panose="020B0609030804020204" pitchFamily="49" charset="0"/>
              </a:rPr>
              <a:t>@model</a:t>
            </a:r>
            <a:r>
              <a:rPr lang="en-US" altLang="ja-JP" b="0" dirty="0">
                <a:solidFill>
                  <a:srgbClr val="D4D4D4"/>
                </a:solidFill>
                <a:effectLst/>
                <a:latin typeface="Menlo" panose="020B0609030804020204" pitchFamily="49" charset="0"/>
              </a:rPr>
              <a:t> </a:t>
            </a:r>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err="1">
                <a:solidFill>
                  <a:srgbClr val="DCDCAA"/>
                </a:solidFill>
                <a:effectLst/>
                <a:latin typeface="Menlo" panose="020B0609030804020204" pitchFamily="49" charset="0"/>
              </a:rPr>
              <a:t>bayes_nn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xs</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ts</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nparameters</a:t>
            </a:r>
            <a:r>
              <a:rPr lang="en-US" altLang="ja-JP" b="0" dirty="0">
                <a:solidFill>
                  <a:srgbClr val="D4D4D4"/>
                </a:solidFill>
                <a:effectLst/>
                <a:latin typeface="Menlo" panose="020B0609030804020204" pitchFamily="49" charset="0"/>
              </a:rPr>
              <a:t>, reconstruct; alpha=</a:t>
            </a:r>
            <a:r>
              <a:rPr lang="en-US" altLang="ja-JP" b="0" dirty="0">
                <a:solidFill>
                  <a:srgbClr val="B5CEA8"/>
                </a:solidFill>
                <a:effectLst/>
                <a:latin typeface="Menlo" panose="020B0609030804020204" pitchFamily="49" charset="0"/>
              </a:rPr>
              <a:t>0.09</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 parameters ~ </a:t>
            </a:r>
            <a:r>
              <a:rPr lang="en-US" altLang="ja-JP" b="0" dirty="0" err="1">
                <a:solidFill>
                  <a:srgbClr val="DCDCAA"/>
                </a:solidFill>
                <a:effectLst/>
                <a:latin typeface="Menlo" panose="020B0609030804020204" pitchFamily="49" charset="0"/>
              </a:rPr>
              <a:t>MvNormal</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Zeros</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nparameters</a:t>
            </a:r>
            <a:r>
              <a:rPr lang="en-US" altLang="ja-JP" b="0" dirty="0">
                <a:solidFill>
                  <a:srgbClr val="D4D4D4"/>
                </a:solidFill>
                <a:effectLst/>
                <a:latin typeface="Menlo" panose="020B0609030804020204" pitchFamily="49" charset="0"/>
              </a:rPr>
              <a:t>), I / alpha)</a:t>
            </a:r>
          </a:p>
          <a:p>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nn</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reconstruct</a:t>
            </a:r>
            <a:r>
              <a:rPr lang="en-US" altLang="ja-JP" b="0" dirty="0">
                <a:solidFill>
                  <a:srgbClr val="D4D4D4"/>
                </a:solidFill>
                <a:effectLst/>
                <a:latin typeface="Menlo" panose="020B0609030804020204" pitchFamily="49" charset="0"/>
              </a:rPr>
              <a:t>(parameters)</a:t>
            </a:r>
          </a:p>
          <a:p>
            <a:r>
              <a:rPr lang="en-US" altLang="ja-JP" b="0" dirty="0">
                <a:solidFill>
                  <a:srgbClr val="D4D4D4"/>
                </a:solidFill>
                <a:effectLst/>
                <a:latin typeface="Menlo" panose="020B0609030804020204" pitchFamily="49" charset="0"/>
              </a:rPr>
              <a:t> preds = </a:t>
            </a:r>
            <a:r>
              <a:rPr lang="en-US" altLang="ja-JP" b="0" dirty="0" err="1">
                <a:solidFill>
                  <a:srgbClr val="DCDCAA"/>
                </a:solidFill>
                <a:effectLst/>
                <a:latin typeface="Menlo" panose="020B0609030804020204" pitchFamily="49" charset="0"/>
              </a:rPr>
              <a:t>nn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xs</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 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in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ts</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ts</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Normal</a:t>
            </a:r>
            <a:r>
              <a:rPr lang="en-US" altLang="ja-JP" b="0" dirty="0">
                <a:solidFill>
                  <a:srgbClr val="D4D4D4"/>
                </a:solidFill>
                <a:effectLst/>
                <a:latin typeface="Menlo" panose="020B0609030804020204" pitchFamily="49" charset="0"/>
              </a:rPr>
              <a:t>(preds[</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 end</a:t>
            </a:r>
            <a:endParaRPr lang="en-US" altLang="ja-JP" b="0" dirty="0">
              <a:solidFill>
                <a:srgbClr val="D4D4D4"/>
              </a:solidFill>
              <a:effectLst/>
              <a:latin typeface="Menlo" panose="020B0609030804020204" pitchFamily="49" charset="0"/>
            </a:endParaRPr>
          </a:p>
          <a:p>
            <a:r>
              <a:rPr lang="en-US" altLang="ja-JP" b="0" dirty="0">
                <a:solidFill>
                  <a:srgbClr val="C586C0"/>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r>
              <a:rPr lang="ja-JP" altLang="en-US">
                <a:latin typeface="Menlo" panose="020B0609030804020204" pitchFamily="49" charset="0"/>
              </a:rPr>
              <a:t>パラメータは平均</a:t>
            </a:r>
            <a:r>
              <a:rPr lang="en-US" altLang="ja-JP" dirty="0">
                <a:latin typeface="Menlo" panose="020B0609030804020204" pitchFamily="49" charset="0"/>
              </a:rPr>
              <a:t>0,</a:t>
            </a:r>
            <a:r>
              <a:rPr lang="ja-JP" altLang="en-US">
                <a:latin typeface="Menlo" panose="020B0609030804020204" pitchFamily="49" charset="0"/>
              </a:rPr>
              <a:t>分散は単位行列を</a:t>
            </a:r>
            <a:r>
              <a:rPr lang="en-US" altLang="ja-JP" dirty="0">
                <a:latin typeface="Menlo" panose="020B0609030804020204" pitchFamily="49" charset="0"/>
              </a:rPr>
              <a:t>alpha</a:t>
            </a:r>
            <a:r>
              <a:rPr lang="ja-JP" altLang="en-US">
                <a:latin typeface="Menlo" panose="020B0609030804020204" pitchFamily="49" charset="0"/>
              </a:rPr>
              <a:t>で割るものの多次元正規分布に従う</a:t>
            </a:r>
            <a:endParaRPr lang="en-US" altLang="ja-JP" dirty="0">
              <a:latin typeface="Menlo" panose="020B0609030804020204" pitchFamily="49" charset="0"/>
            </a:endParaRPr>
          </a:p>
          <a:p>
            <a:r>
              <a:rPr lang="ja-JP" altLang="en-US" b="0">
                <a:effectLst/>
                <a:latin typeface="Menlo" panose="020B0609030804020204" pitchFamily="49" charset="0"/>
              </a:rPr>
              <a:t>このパラメータでニューラルネットワークを再構築</a:t>
            </a:r>
            <a:endParaRPr lang="en-US" altLang="ja-JP" b="0" dirty="0">
              <a:effectLst/>
              <a:latin typeface="Menlo" panose="020B0609030804020204" pitchFamily="49" charset="0"/>
            </a:endParaRPr>
          </a:p>
          <a:p>
            <a:r>
              <a:rPr lang="ja-JP" altLang="en-US" b="0">
                <a:effectLst/>
                <a:latin typeface="Menlo" panose="020B0609030804020204" pitchFamily="49" charset="0"/>
              </a:rPr>
              <a:t>後で尤度を</a:t>
            </a:r>
            <a:r>
              <a:rPr lang="en-US" altLang="ja-JP" b="0" dirty="0">
                <a:effectLst/>
                <a:latin typeface="Menlo" panose="020B0609030804020204" pitchFamily="49" charset="0"/>
              </a:rPr>
              <a:t>N(</a:t>
            </a:r>
            <a:r>
              <a:rPr lang="en-US" altLang="ja-JP" b="0" dirty="0" err="1">
                <a:effectLst/>
                <a:latin typeface="Menlo" panose="020B0609030804020204" pitchFamily="49" charset="0"/>
              </a:rPr>
              <a:t>nn</a:t>
            </a:r>
            <a:r>
              <a:rPr lang="en-US" altLang="ja-JP" b="0" dirty="0">
                <a:effectLst/>
                <a:latin typeface="Menlo" panose="020B0609030804020204" pitchFamily="49" charset="0"/>
              </a:rPr>
              <a:t>(x),1)</a:t>
            </a:r>
            <a:r>
              <a:rPr lang="ja-JP" altLang="en-US" b="0">
                <a:effectLst/>
                <a:latin typeface="Menlo" panose="020B0609030804020204" pitchFamily="49" charset="0"/>
              </a:rPr>
              <a:t>にする</a:t>
            </a:r>
            <a:r>
              <a:rPr lang="en-US" altLang="ja-JP" b="0" dirty="0">
                <a:effectLst/>
                <a:latin typeface="Menlo" panose="020B0609030804020204" pitchFamily="49" charset="0"/>
              </a:rPr>
              <a:t>(</a:t>
            </a:r>
            <a:r>
              <a:rPr lang="ja-JP" altLang="en-US" b="0">
                <a:effectLst/>
                <a:latin typeface="Menlo" panose="020B0609030804020204" pitchFamily="49" charset="0"/>
              </a:rPr>
              <a:t>実際分散を他にしたところで成功はしなかた</a:t>
            </a:r>
            <a:r>
              <a:rPr lang="en-US" altLang="ja-JP" b="0" dirty="0">
                <a:effectLst/>
                <a:latin typeface="Menlo" panose="020B0609030804020204" pitchFamily="49" charset="0"/>
              </a:rPr>
              <a:t>,</a:t>
            </a:r>
            <a:r>
              <a:rPr lang="ja-JP" altLang="en-US" b="0">
                <a:effectLst/>
                <a:latin typeface="Menlo" panose="020B0609030804020204" pitchFamily="49" charset="0"/>
              </a:rPr>
              <a:t>これもできなかった</a:t>
            </a:r>
            <a:r>
              <a:rPr lang="en-US" altLang="ja-JP" b="0" dirty="0">
                <a:effectLst/>
                <a:latin typeface="Menlo" panose="020B0609030804020204" pitchFamily="49" charset="0"/>
              </a:rPr>
              <a:t>)</a:t>
            </a:r>
          </a:p>
          <a:p>
            <a:r>
              <a:rPr lang="ja-JP" altLang="en-US">
                <a:latin typeface="Menlo" panose="020B0609030804020204" pitchFamily="49" charset="0"/>
              </a:rPr>
              <a:t>これらを設置してあとは</a:t>
            </a:r>
            <a:r>
              <a:rPr lang="en-US" altLang="ja-JP" dirty="0" err="1">
                <a:latin typeface="Menlo" panose="020B0609030804020204" pitchFamily="49" charset="0"/>
              </a:rPr>
              <a:t>turing</a:t>
            </a:r>
            <a:r>
              <a:rPr lang="ja-JP" altLang="en-US">
                <a:latin typeface="Menlo" panose="020B0609030804020204" pitchFamily="49" charset="0"/>
              </a:rPr>
              <a:t>ライブラーリに任せてサンプリングする　</a:t>
            </a:r>
            <a:r>
              <a:rPr lang="en-US" altLang="ja-JP" dirty="0">
                <a:latin typeface="Menlo" panose="020B0609030804020204" pitchFamily="49" charset="0"/>
              </a:rPr>
              <a:t>sampler</a:t>
            </a:r>
            <a:r>
              <a:rPr lang="ja-JP" altLang="en-US">
                <a:latin typeface="Menlo" panose="020B0609030804020204" pitchFamily="49" charset="0"/>
              </a:rPr>
              <a:t>は</a:t>
            </a:r>
            <a:r>
              <a:rPr lang="en-US" altLang="ja-JP" dirty="0" err="1">
                <a:latin typeface="Menlo" panose="020B0609030804020204" pitchFamily="49" charset="0"/>
              </a:rPr>
              <a:t>hmc</a:t>
            </a:r>
            <a:r>
              <a:rPr lang="ja-JP" altLang="en-US">
                <a:latin typeface="Menlo" panose="020B0609030804020204" pitchFamily="49" charset="0"/>
              </a:rPr>
              <a:t>にする</a:t>
            </a:r>
            <a:r>
              <a:rPr lang="en-US" altLang="ja-JP" dirty="0">
                <a:latin typeface="Menlo" panose="020B0609030804020204" pitchFamily="49" charset="0"/>
              </a:rPr>
              <a:t>(</a:t>
            </a:r>
            <a:r>
              <a:rPr lang="ja-JP" altLang="en-US">
                <a:latin typeface="Menlo" panose="020B0609030804020204" pitchFamily="49" charset="0"/>
              </a:rPr>
              <a:t>微分方程式つきのモンテカロ</a:t>
            </a:r>
            <a:r>
              <a:rPr lang="en-US" altLang="ja-JP" dirty="0">
                <a:latin typeface="Menlo" panose="020B0609030804020204" pitchFamily="49" charset="0"/>
              </a:rPr>
              <a:t>)</a:t>
            </a:r>
          </a:p>
          <a:p>
            <a:r>
              <a:rPr lang="ja-JP" altLang="en-US">
                <a:latin typeface="Menlo" panose="020B0609030804020204" pitchFamily="49" charset="0"/>
              </a:rPr>
              <a:t>最後は更新したパラメータの数はサンプリングの回数個にあるから周辺分布の積分として平均で計算して結果を出す</a:t>
            </a:r>
            <a:endParaRPr lang="en-US" altLang="ja-JP" dirty="0">
              <a:latin typeface="Menlo" panose="020B0609030804020204" pitchFamily="49" charset="0"/>
            </a:endParaRPr>
          </a:p>
          <a:p>
            <a:endParaRPr lang="en-US" altLang="ja-JP" b="0" dirty="0">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1379202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180E57-4D81-9A31-EEBC-4CDB64D37395}"/>
              </a:ext>
            </a:extLst>
          </p:cNvPr>
          <p:cNvSpPr>
            <a:spLocks noGrp="1"/>
          </p:cNvSpPr>
          <p:nvPr>
            <p:ph type="title"/>
          </p:nvPr>
        </p:nvSpPr>
        <p:spPr>
          <a:xfrm>
            <a:off x="838200" y="365125"/>
            <a:ext cx="10515600" cy="619613"/>
          </a:xfrm>
        </p:spPr>
        <p:txBody>
          <a:bodyPr>
            <a:normAutofit fontScale="90000"/>
          </a:bodyPr>
          <a:lstStyle/>
          <a:p>
            <a:r>
              <a:rPr kumimoji="1" lang="ja-JP" altLang="en-US"/>
              <a:t>結果の可視化</a:t>
            </a:r>
          </a:p>
        </p:txBody>
      </p:sp>
      <p:sp>
        <p:nvSpPr>
          <p:cNvPr id="3" name="コンテンツ プレースホルダー 2">
            <a:extLst>
              <a:ext uri="{FF2B5EF4-FFF2-40B4-BE49-F238E27FC236}">
                <a16:creationId xmlns:a16="http://schemas.microsoft.com/office/drawing/2014/main" id="{E3E4513B-50C8-FEC5-AFF6-59956B5BBB87}"/>
              </a:ext>
            </a:extLst>
          </p:cNvPr>
          <p:cNvSpPr>
            <a:spLocks noGrp="1"/>
          </p:cNvSpPr>
          <p:nvPr>
            <p:ph idx="1"/>
          </p:nvPr>
        </p:nvSpPr>
        <p:spPr>
          <a:xfrm>
            <a:off x="187568" y="984738"/>
            <a:ext cx="11857893" cy="2866293"/>
          </a:xfrm>
        </p:spPr>
        <p:txBody>
          <a:bodyPr/>
          <a:lstStyle/>
          <a:p>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tanh),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tanh),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tanh),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tanh),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1,tanh</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ja-JP" altLang="en-US" b="0">
                <a:solidFill>
                  <a:srgbClr val="D4D4D4"/>
                </a:solidFill>
                <a:effectLst/>
                <a:latin typeface="Menlo" panose="020B0609030804020204" pitchFamily="49" charset="0"/>
              </a:rPr>
              <a:t>以上三つの場合を試す</a:t>
            </a:r>
            <a:endParaRPr lang="en-US" altLang="ja-JP" b="0" dirty="0">
              <a:solidFill>
                <a:srgbClr val="D4D4D4"/>
              </a:solidFill>
              <a:effectLst/>
              <a:latin typeface="Menlo" panose="020B0609030804020204" pitchFamily="49" charset="0"/>
            </a:endParaRPr>
          </a:p>
          <a:p>
            <a:endParaRPr kumimoji="1" lang="ja-JP" altLang="en-US"/>
          </a:p>
        </p:txBody>
      </p:sp>
      <p:pic>
        <p:nvPicPr>
          <p:cNvPr id="5" name="図 4" descr="グラフ, ヒストグラム&#10;&#10;自動的に生成された説明">
            <a:extLst>
              <a:ext uri="{FF2B5EF4-FFF2-40B4-BE49-F238E27FC236}">
                <a16:creationId xmlns:a16="http://schemas.microsoft.com/office/drawing/2014/main" id="{46684C40-5252-FCB6-5B39-ABFABDA9CFAA}"/>
              </a:ext>
            </a:extLst>
          </p:cNvPr>
          <p:cNvPicPr>
            <a:picLocks noChangeAspect="1"/>
          </p:cNvPicPr>
          <p:nvPr/>
        </p:nvPicPr>
        <p:blipFill>
          <a:blip r:embed="rId2"/>
          <a:stretch>
            <a:fillRect/>
          </a:stretch>
        </p:blipFill>
        <p:spPr>
          <a:xfrm>
            <a:off x="2184400" y="825500"/>
            <a:ext cx="7772400" cy="5173188"/>
          </a:xfrm>
          <a:prstGeom prst="rect">
            <a:avLst/>
          </a:prstGeom>
        </p:spPr>
      </p:pic>
      <p:pic>
        <p:nvPicPr>
          <p:cNvPr id="7" name="図 6" descr="グラフ, ヒストグラム&#10;&#10;自動的に生成された説明">
            <a:extLst>
              <a:ext uri="{FF2B5EF4-FFF2-40B4-BE49-F238E27FC236}">
                <a16:creationId xmlns:a16="http://schemas.microsoft.com/office/drawing/2014/main" id="{E4FB8DB9-D338-4DFD-C850-BA64B6D2DBF8}"/>
              </a:ext>
            </a:extLst>
          </p:cNvPr>
          <p:cNvPicPr>
            <a:picLocks noChangeAspect="1"/>
          </p:cNvPicPr>
          <p:nvPr/>
        </p:nvPicPr>
        <p:blipFill>
          <a:blip r:embed="rId3"/>
          <a:stretch>
            <a:fillRect/>
          </a:stretch>
        </p:blipFill>
        <p:spPr>
          <a:xfrm>
            <a:off x="2260600" y="3599540"/>
            <a:ext cx="7747000" cy="5143500"/>
          </a:xfrm>
          <a:prstGeom prst="rect">
            <a:avLst/>
          </a:prstGeom>
        </p:spPr>
      </p:pic>
      <p:pic>
        <p:nvPicPr>
          <p:cNvPr id="9" name="図 8" descr="グラフ, 折れ線グラフ&#10;&#10;自動的に生成された説明">
            <a:extLst>
              <a:ext uri="{FF2B5EF4-FFF2-40B4-BE49-F238E27FC236}">
                <a16:creationId xmlns:a16="http://schemas.microsoft.com/office/drawing/2014/main" id="{6CDE987D-A523-F992-9234-B4A1C700ABC0}"/>
              </a:ext>
            </a:extLst>
          </p:cNvPr>
          <p:cNvPicPr>
            <a:picLocks noChangeAspect="1"/>
          </p:cNvPicPr>
          <p:nvPr/>
        </p:nvPicPr>
        <p:blipFill>
          <a:blip r:embed="rId4"/>
          <a:stretch>
            <a:fillRect/>
          </a:stretch>
        </p:blipFill>
        <p:spPr>
          <a:xfrm>
            <a:off x="2235200" y="4273550"/>
            <a:ext cx="7721600" cy="5168900"/>
          </a:xfrm>
          <a:prstGeom prst="rect">
            <a:avLst/>
          </a:prstGeom>
        </p:spPr>
      </p:pic>
    </p:spTree>
    <p:extLst>
      <p:ext uri="{BB962C8B-B14F-4D97-AF65-F5344CB8AC3E}">
        <p14:creationId xmlns:p14="http://schemas.microsoft.com/office/powerpoint/2010/main" val="1214815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A5E84C-27C5-2626-5E67-11CE54FBECFA}"/>
              </a:ext>
            </a:extLst>
          </p:cNvPr>
          <p:cNvSpPr>
            <a:spLocks noGrp="1"/>
          </p:cNvSpPr>
          <p:nvPr>
            <p:ph type="title"/>
          </p:nvPr>
        </p:nvSpPr>
        <p:spPr>
          <a:xfrm>
            <a:off x="838200" y="365125"/>
            <a:ext cx="10515600" cy="883383"/>
          </a:xfrm>
        </p:spPr>
        <p:txBody>
          <a:bodyPr/>
          <a:lstStyle/>
          <a:p>
            <a:r>
              <a:rPr lang="ja-JP" altLang="en-US"/>
              <a:t>続き</a:t>
            </a:r>
            <a:endParaRPr kumimoji="1" lang="ja-JP" altLang="en-US"/>
          </a:p>
        </p:txBody>
      </p:sp>
      <p:sp>
        <p:nvSpPr>
          <p:cNvPr id="3" name="コンテンツ プレースホルダー 2">
            <a:extLst>
              <a:ext uri="{FF2B5EF4-FFF2-40B4-BE49-F238E27FC236}">
                <a16:creationId xmlns:a16="http://schemas.microsoft.com/office/drawing/2014/main" id="{440AC3AB-8B82-CB58-68C6-3550818972AA}"/>
              </a:ext>
            </a:extLst>
          </p:cNvPr>
          <p:cNvSpPr>
            <a:spLocks noGrp="1"/>
          </p:cNvSpPr>
          <p:nvPr>
            <p:ph idx="1"/>
          </p:nvPr>
        </p:nvSpPr>
        <p:spPr>
          <a:xfrm>
            <a:off x="838200" y="1248508"/>
            <a:ext cx="10515600" cy="4928455"/>
          </a:xfrm>
        </p:spPr>
        <p:txBody>
          <a:bodyPr/>
          <a:lstStyle/>
          <a:p>
            <a:r>
              <a:rPr kumimoji="1" lang="ja-JP" altLang="en-US"/>
              <a:t>前のグラフから見る線形</a:t>
            </a:r>
            <a:r>
              <a:rPr kumimoji="1" lang="en-US" altLang="ja-JP" dirty="0" err="1"/>
              <a:t>mlp</a:t>
            </a:r>
            <a:r>
              <a:rPr kumimoji="1" lang="ja-JP" altLang="en-US"/>
              <a:t>の時は一応近似した形状はほぼ同じ実際の数値は大きいが　それなら全体を出力した結果のノルムで割りまた入力データのノルムを掛けば</a:t>
            </a:r>
            <a:r>
              <a:rPr lang="ja-JP" altLang="en-US"/>
              <a:t>いいかもしれない</a:t>
            </a:r>
            <a:endParaRPr lang="en-US" altLang="ja-JP" dirty="0"/>
          </a:p>
          <a:p>
            <a:r>
              <a:rPr kumimoji="1" lang="ja-JP" altLang="en-US"/>
              <a:t>この方法で結果を予測してみる</a:t>
            </a:r>
            <a:endParaRPr kumimoji="1" lang="en-US" altLang="ja-JP" dirty="0"/>
          </a:p>
          <a:p>
            <a:r>
              <a:rPr lang="en-US" altLang="ja-JP" dirty="0" err="1"/>
              <a:t>Mse</a:t>
            </a:r>
            <a:r>
              <a:rPr lang="ja-JP" altLang="en-US"/>
              <a:t>の損失は</a:t>
            </a:r>
            <a:r>
              <a:rPr lang="en-US" altLang="ja-JP" b="0" i="0" dirty="0">
                <a:solidFill>
                  <a:srgbClr val="D4D4D4"/>
                </a:solidFill>
                <a:effectLst/>
                <a:latin typeface="Menlo" panose="020B0609030804020204" pitchFamily="49" charset="0"/>
              </a:rPr>
              <a:t>11.541430455218837</a:t>
            </a:r>
            <a:endParaRPr kumimoji="1" lang="en-US" altLang="ja-JP" dirty="0"/>
          </a:p>
        </p:txBody>
      </p:sp>
      <p:pic>
        <p:nvPicPr>
          <p:cNvPr id="5" name="図 4" descr="グラフィカル ユーザー インターフェイス, グラフ&#10;&#10;自動的に生成された説明">
            <a:extLst>
              <a:ext uri="{FF2B5EF4-FFF2-40B4-BE49-F238E27FC236}">
                <a16:creationId xmlns:a16="http://schemas.microsoft.com/office/drawing/2014/main" id="{3FB58261-638B-85A6-2AF5-10B13F15371E}"/>
              </a:ext>
            </a:extLst>
          </p:cNvPr>
          <p:cNvPicPr>
            <a:picLocks noChangeAspect="1"/>
          </p:cNvPicPr>
          <p:nvPr/>
        </p:nvPicPr>
        <p:blipFill>
          <a:blip r:embed="rId2"/>
          <a:stretch>
            <a:fillRect/>
          </a:stretch>
        </p:blipFill>
        <p:spPr>
          <a:xfrm>
            <a:off x="1478085" y="2708138"/>
            <a:ext cx="7772400" cy="5148277"/>
          </a:xfrm>
          <a:prstGeom prst="rect">
            <a:avLst/>
          </a:prstGeom>
        </p:spPr>
      </p:pic>
    </p:spTree>
    <p:extLst>
      <p:ext uri="{BB962C8B-B14F-4D97-AF65-F5344CB8AC3E}">
        <p14:creationId xmlns:p14="http://schemas.microsoft.com/office/powerpoint/2010/main" val="1652560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EDA6C3-CB91-F3D1-AC98-B59E3A529749}"/>
              </a:ext>
            </a:extLst>
          </p:cNvPr>
          <p:cNvSpPr>
            <a:spLocks noGrp="1"/>
          </p:cNvSpPr>
          <p:nvPr>
            <p:ph type="title"/>
          </p:nvPr>
        </p:nvSpPr>
        <p:spPr>
          <a:xfrm>
            <a:off x="592016" y="206863"/>
            <a:ext cx="10515600" cy="303091"/>
          </a:xfrm>
        </p:spPr>
        <p:txBody>
          <a:bodyPr>
            <a:normAutofit fontScale="90000"/>
          </a:bodyPr>
          <a:lstStyle/>
          <a:p>
            <a:r>
              <a:rPr lang="ja-JP" altLang="en-US"/>
              <a:t>コード</a:t>
            </a:r>
            <a:endParaRPr kumimoji="1" lang="ja-JP" altLang="en-US"/>
          </a:p>
        </p:txBody>
      </p:sp>
      <p:sp>
        <p:nvSpPr>
          <p:cNvPr id="3" name="コンテンツ プレースホルダー 2">
            <a:extLst>
              <a:ext uri="{FF2B5EF4-FFF2-40B4-BE49-F238E27FC236}">
                <a16:creationId xmlns:a16="http://schemas.microsoft.com/office/drawing/2014/main" id="{215FE197-06A4-0B25-0860-C9C6DB94C73D}"/>
              </a:ext>
            </a:extLst>
          </p:cNvPr>
          <p:cNvSpPr>
            <a:spLocks noGrp="1"/>
          </p:cNvSpPr>
          <p:nvPr>
            <p:ph idx="1"/>
          </p:nvPr>
        </p:nvSpPr>
        <p:spPr>
          <a:xfrm>
            <a:off x="184638" y="358408"/>
            <a:ext cx="11822723" cy="3527453"/>
          </a:xfrm>
        </p:spPr>
        <p:txBody>
          <a:bodyPr>
            <a:normAutofit fontScale="32500" lnSpcReduction="20000"/>
          </a:bodyPr>
          <a:lstStyle/>
          <a:p>
            <a:r>
              <a:rPr lang="en-US" altLang="ja-JP" sz="8000" b="0" dirty="0">
                <a:solidFill>
                  <a:srgbClr val="DCDCAA"/>
                </a:solidFill>
                <a:effectLst/>
                <a:latin typeface="Menlo" panose="020B0609030804020204" pitchFamily="49" charset="0"/>
              </a:rPr>
              <a:t>@model</a:t>
            </a:r>
            <a:r>
              <a:rPr lang="en-US" altLang="ja-JP" sz="8000" b="0" dirty="0">
                <a:solidFill>
                  <a:srgbClr val="D4D4D4"/>
                </a:solidFill>
                <a:effectLst/>
                <a:latin typeface="Menlo" panose="020B0609030804020204" pitchFamily="49" charset="0"/>
              </a:rPr>
              <a:t> </a:t>
            </a:r>
            <a:r>
              <a:rPr lang="en-US" altLang="ja-JP" sz="8000" b="0" dirty="0">
                <a:solidFill>
                  <a:srgbClr val="569CD6"/>
                </a:solidFill>
                <a:effectLst/>
                <a:latin typeface="Menlo" panose="020B0609030804020204" pitchFamily="49" charset="0"/>
              </a:rPr>
              <a:t>function</a:t>
            </a:r>
            <a:r>
              <a:rPr lang="en-US" altLang="ja-JP" sz="8000" b="0" dirty="0">
                <a:solidFill>
                  <a:srgbClr val="D4D4D4"/>
                </a:solidFill>
                <a:effectLst/>
                <a:latin typeface="Menlo" panose="020B0609030804020204" pitchFamily="49" charset="0"/>
              </a:rPr>
              <a:t> </a:t>
            </a:r>
            <a:r>
              <a:rPr lang="en-US" altLang="ja-JP" sz="8000" b="0" dirty="0" err="1">
                <a:solidFill>
                  <a:srgbClr val="DCDCAA"/>
                </a:solidFill>
                <a:effectLst/>
                <a:latin typeface="Menlo" panose="020B0609030804020204" pitchFamily="49" charset="0"/>
              </a:rPr>
              <a:t>bayes_nn</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xs</a:t>
            </a:r>
            <a:r>
              <a:rPr lang="en-US" altLang="ja-JP" sz="8000" b="0" dirty="0">
                <a:solidFill>
                  <a:srgbClr val="D4D4D4"/>
                </a:solidFill>
                <a:effectLst/>
                <a:latin typeface="Menlo" panose="020B0609030804020204" pitchFamily="49" charset="0"/>
              </a:rPr>
              <a:t>, </a:t>
            </a:r>
            <a:r>
              <a:rPr lang="en-US" altLang="ja-JP" sz="8000" b="0" dirty="0" err="1">
                <a:solidFill>
                  <a:srgbClr val="D4D4D4"/>
                </a:solidFill>
                <a:effectLst/>
                <a:latin typeface="Menlo" panose="020B0609030804020204" pitchFamily="49" charset="0"/>
              </a:rPr>
              <a:t>ts</a:t>
            </a:r>
            <a:r>
              <a:rPr lang="en-US" altLang="ja-JP" sz="8000" b="0" dirty="0">
                <a:solidFill>
                  <a:srgbClr val="D4D4D4"/>
                </a:solidFill>
                <a:effectLst/>
                <a:latin typeface="Menlo" panose="020B0609030804020204" pitchFamily="49" charset="0"/>
              </a:rPr>
              <a:t>, </a:t>
            </a:r>
            <a:r>
              <a:rPr lang="en-US" altLang="ja-JP" sz="8000" b="0" dirty="0" err="1">
                <a:solidFill>
                  <a:srgbClr val="D4D4D4"/>
                </a:solidFill>
                <a:effectLst/>
                <a:latin typeface="Menlo" panose="020B0609030804020204" pitchFamily="49" charset="0"/>
              </a:rPr>
              <a:t>nparameters,reconstruct</a:t>
            </a:r>
            <a:r>
              <a:rPr lang="en-US" altLang="ja-JP" sz="8000" b="0" dirty="0">
                <a:solidFill>
                  <a:srgbClr val="D4D4D4"/>
                </a:solidFill>
                <a:effectLst/>
                <a:latin typeface="Menlo" panose="020B0609030804020204" pitchFamily="49" charset="0"/>
              </a:rPr>
              <a:t>; alpha=</a:t>
            </a:r>
            <a:r>
              <a:rPr lang="en-US" altLang="ja-JP" sz="8000" b="0" dirty="0">
                <a:solidFill>
                  <a:srgbClr val="B5CEA8"/>
                </a:solidFill>
                <a:effectLst/>
                <a:latin typeface="Menlo" panose="020B0609030804020204" pitchFamily="49" charset="0"/>
              </a:rPr>
              <a:t>0.09</a:t>
            </a:r>
            <a:r>
              <a:rPr lang="en-US" altLang="ja-JP" sz="8000" b="0" dirty="0">
                <a:solidFill>
                  <a:srgbClr val="D4D4D4"/>
                </a:solidFill>
                <a:effectLst/>
                <a:latin typeface="Menlo" panose="020B0609030804020204" pitchFamily="49" charset="0"/>
              </a:rPr>
              <a:t>)</a:t>
            </a:r>
          </a:p>
          <a:p>
            <a:r>
              <a:rPr lang="en-US" altLang="ja-JP" sz="8000" b="0" dirty="0">
                <a:solidFill>
                  <a:srgbClr val="D4D4D4"/>
                </a:solidFill>
                <a:effectLst/>
                <a:latin typeface="Menlo" panose="020B0609030804020204" pitchFamily="49" charset="0"/>
              </a:rPr>
              <a:t>parameters ~ </a:t>
            </a:r>
            <a:r>
              <a:rPr lang="en-US" altLang="ja-JP" sz="8000" b="0" dirty="0" err="1">
                <a:solidFill>
                  <a:srgbClr val="DCDCAA"/>
                </a:solidFill>
                <a:effectLst/>
                <a:latin typeface="Menlo" panose="020B0609030804020204" pitchFamily="49" charset="0"/>
              </a:rPr>
              <a:t>MvNormal</a:t>
            </a:r>
            <a:r>
              <a:rPr lang="en-US" altLang="ja-JP" sz="8000" b="0" dirty="0">
                <a:solidFill>
                  <a:srgbClr val="D4D4D4"/>
                </a:solidFill>
                <a:effectLst/>
                <a:latin typeface="Menlo" panose="020B0609030804020204" pitchFamily="49" charset="0"/>
              </a:rPr>
              <a:t>(</a:t>
            </a:r>
            <a:r>
              <a:rPr lang="en-US" altLang="ja-JP" sz="8000" b="0" dirty="0">
                <a:solidFill>
                  <a:srgbClr val="DCDCAA"/>
                </a:solidFill>
                <a:effectLst/>
                <a:latin typeface="Menlo" panose="020B0609030804020204" pitchFamily="49" charset="0"/>
              </a:rPr>
              <a:t>Zeros</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nparameters</a:t>
            </a:r>
            <a:r>
              <a:rPr lang="en-US" altLang="ja-JP" sz="8000" b="0" dirty="0">
                <a:solidFill>
                  <a:srgbClr val="D4D4D4"/>
                </a:solidFill>
                <a:effectLst/>
                <a:latin typeface="Menlo" panose="020B0609030804020204" pitchFamily="49" charset="0"/>
              </a:rPr>
              <a:t>), I /</a:t>
            </a:r>
            <a:r>
              <a:rPr lang="en-US" altLang="ja-JP" sz="8000" b="0" dirty="0">
                <a:solidFill>
                  <a:srgbClr val="B5CEA8"/>
                </a:solidFill>
                <a:effectLst/>
                <a:latin typeface="Menlo" panose="020B0609030804020204" pitchFamily="49" charset="0"/>
              </a:rPr>
              <a:t>0.09</a:t>
            </a:r>
            <a:r>
              <a:rPr lang="en-US" altLang="ja-JP" sz="8000" b="0" dirty="0">
                <a:solidFill>
                  <a:srgbClr val="D4D4D4"/>
                </a:solidFill>
                <a:effectLst/>
                <a:latin typeface="Menlo" panose="020B0609030804020204" pitchFamily="49" charset="0"/>
              </a:rPr>
              <a:t>)</a:t>
            </a:r>
          </a:p>
          <a:p>
            <a:r>
              <a:rPr lang="en-US" altLang="ja-JP" sz="8000" b="0" dirty="0" err="1">
                <a:solidFill>
                  <a:srgbClr val="D4D4D4"/>
                </a:solidFill>
                <a:effectLst/>
                <a:latin typeface="Menlo" panose="020B0609030804020204" pitchFamily="49" charset="0"/>
              </a:rPr>
              <a:t>nn</a:t>
            </a:r>
            <a:r>
              <a:rPr lang="en-US" altLang="ja-JP" sz="8000" b="0" dirty="0">
                <a:solidFill>
                  <a:srgbClr val="D4D4D4"/>
                </a:solidFill>
                <a:effectLst/>
                <a:latin typeface="Menlo" panose="020B0609030804020204" pitchFamily="49" charset="0"/>
              </a:rPr>
              <a:t> = </a:t>
            </a:r>
            <a:r>
              <a:rPr lang="en-US" altLang="ja-JP" sz="8000" b="0" dirty="0">
                <a:solidFill>
                  <a:srgbClr val="DCDCAA"/>
                </a:solidFill>
                <a:effectLst/>
                <a:latin typeface="Menlo" panose="020B0609030804020204" pitchFamily="49" charset="0"/>
              </a:rPr>
              <a:t>reconstruct</a:t>
            </a:r>
            <a:r>
              <a:rPr lang="en-US" altLang="ja-JP" sz="8000" b="0" dirty="0">
                <a:solidFill>
                  <a:srgbClr val="D4D4D4"/>
                </a:solidFill>
                <a:effectLst/>
                <a:latin typeface="Menlo" panose="020B0609030804020204" pitchFamily="49" charset="0"/>
              </a:rPr>
              <a:t>(parameters)</a:t>
            </a:r>
          </a:p>
          <a:p>
            <a:r>
              <a:rPr lang="en-US" altLang="ja-JP" sz="8000" b="0" dirty="0">
                <a:solidFill>
                  <a:srgbClr val="D4D4D4"/>
                </a:solidFill>
                <a:effectLst/>
                <a:latin typeface="Menlo" panose="020B0609030804020204" pitchFamily="49" charset="0"/>
              </a:rPr>
              <a:t>preds = </a:t>
            </a:r>
            <a:r>
              <a:rPr lang="en-US" altLang="ja-JP" sz="8000" b="0" dirty="0" err="1">
                <a:solidFill>
                  <a:srgbClr val="DCDCAA"/>
                </a:solidFill>
                <a:effectLst/>
                <a:latin typeface="Menlo" panose="020B0609030804020204" pitchFamily="49" charset="0"/>
              </a:rPr>
              <a:t>nn</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xs</a:t>
            </a:r>
            <a:r>
              <a:rPr lang="en-US" altLang="ja-JP" sz="8000" b="0" dirty="0">
                <a:solidFill>
                  <a:srgbClr val="D4D4D4"/>
                </a:solidFill>
                <a:effectLst/>
                <a:latin typeface="Menlo" panose="020B0609030804020204" pitchFamily="49" charset="0"/>
              </a:rPr>
              <a:t>)</a:t>
            </a:r>
          </a:p>
          <a:p>
            <a:r>
              <a:rPr lang="en-US" altLang="ja-JP" sz="8000" b="0" dirty="0">
                <a:solidFill>
                  <a:srgbClr val="C586C0"/>
                </a:solidFill>
                <a:effectLst/>
                <a:latin typeface="Menlo" panose="020B0609030804020204" pitchFamily="49" charset="0"/>
              </a:rPr>
              <a:t>for</a:t>
            </a:r>
            <a:r>
              <a:rPr lang="en-US" altLang="ja-JP" sz="8000" b="0" dirty="0">
                <a:solidFill>
                  <a:srgbClr val="D4D4D4"/>
                </a:solidFill>
                <a:effectLst/>
                <a:latin typeface="Menlo" panose="020B0609030804020204" pitchFamily="49" charset="0"/>
              </a:rPr>
              <a:t> </a:t>
            </a:r>
            <a:r>
              <a:rPr lang="en-US" altLang="ja-JP" sz="8000" b="0" dirty="0" err="1">
                <a:solidFill>
                  <a:srgbClr val="D4D4D4"/>
                </a:solidFill>
                <a:effectLst/>
                <a:latin typeface="Menlo" panose="020B0609030804020204" pitchFamily="49" charset="0"/>
              </a:rPr>
              <a:t>i</a:t>
            </a:r>
            <a:r>
              <a:rPr lang="en-US" altLang="ja-JP" sz="8000" b="0" dirty="0">
                <a:solidFill>
                  <a:srgbClr val="D4D4D4"/>
                </a:solidFill>
                <a:effectLst/>
                <a:latin typeface="Menlo" panose="020B0609030804020204" pitchFamily="49" charset="0"/>
              </a:rPr>
              <a:t> in </a:t>
            </a:r>
            <a:r>
              <a:rPr lang="en-US" altLang="ja-JP" sz="8000" b="0" dirty="0">
                <a:solidFill>
                  <a:srgbClr val="B5CEA8"/>
                </a:solidFill>
                <a:effectLst/>
                <a:latin typeface="Menlo" panose="020B0609030804020204" pitchFamily="49" charset="0"/>
              </a:rPr>
              <a:t>1</a:t>
            </a:r>
            <a:r>
              <a:rPr lang="en-US" altLang="ja-JP" sz="8000" b="0" dirty="0">
                <a:solidFill>
                  <a:srgbClr val="D4D4D4"/>
                </a:solidFill>
                <a:effectLst/>
                <a:latin typeface="Menlo" panose="020B0609030804020204" pitchFamily="49" charset="0"/>
              </a:rPr>
              <a:t>:</a:t>
            </a:r>
            <a:r>
              <a:rPr lang="en-US" altLang="ja-JP" sz="8000" b="0" dirty="0">
                <a:solidFill>
                  <a:srgbClr val="DCDCAA"/>
                </a:solidFill>
                <a:effectLst/>
                <a:latin typeface="Menlo" panose="020B0609030804020204" pitchFamily="49" charset="0"/>
              </a:rPr>
              <a:t>length</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ts</a:t>
            </a:r>
            <a:r>
              <a:rPr lang="en-US" altLang="ja-JP" sz="8000" b="0" dirty="0">
                <a:solidFill>
                  <a:srgbClr val="D4D4D4"/>
                </a:solidFill>
                <a:effectLst/>
                <a:latin typeface="Menlo" panose="020B0609030804020204" pitchFamily="49" charset="0"/>
              </a:rPr>
              <a:t>)</a:t>
            </a:r>
          </a:p>
          <a:p>
            <a:r>
              <a:rPr lang="en-US" altLang="ja-JP" sz="8000" b="0" dirty="0" err="1">
                <a:solidFill>
                  <a:srgbClr val="D4D4D4"/>
                </a:solidFill>
                <a:effectLst/>
                <a:latin typeface="Menlo" panose="020B0609030804020204" pitchFamily="49" charset="0"/>
              </a:rPr>
              <a:t>ts</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i</a:t>
            </a:r>
            <a:r>
              <a:rPr lang="en-US" altLang="ja-JP" sz="8000" b="0" dirty="0">
                <a:solidFill>
                  <a:srgbClr val="D4D4D4"/>
                </a:solidFill>
                <a:effectLst/>
                <a:latin typeface="Menlo" panose="020B0609030804020204" pitchFamily="49" charset="0"/>
              </a:rPr>
              <a:t>] ~ </a:t>
            </a:r>
            <a:r>
              <a:rPr lang="en-US" altLang="ja-JP" sz="8000" b="0" dirty="0">
                <a:solidFill>
                  <a:srgbClr val="DCDCAA"/>
                </a:solidFill>
                <a:effectLst/>
                <a:latin typeface="Menlo" panose="020B0609030804020204" pitchFamily="49" charset="0"/>
              </a:rPr>
              <a:t>Normal</a:t>
            </a:r>
            <a:r>
              <a:rPr lang="en-US" altLang="ja-JP" sz="8000" b="0" dirty="0">
                <a:solidFill>
                  <a:srgbClr val="D4D4D4"/>
                </a:solidFill>
                <a:effectLst/>
                <a:latin typeface="Menlo" panose="020B0609030804020204" pitchFamily="49" charset="0"/>
              </a:rPr>
              <a:t>(preds[</a:t>
            </a:r>
            <a:r>
              <a:rPr lang="en-US" altLang="ja-JP" sz="8000" b="0" dirty="0" err="1">
                <a:solidFill>
                  <a:srgbClr val="D4D4D4"/>
                </a:solidFill>
                <a:effectLst/>
                <a:latin typeface="Menlo" panose="020B0609030804020204" pitchFamily="49" charset="0"/>
              </a:rPr>
              <a:t>i</a:t>
            </a:r>
            <a:r>
              <a:rPr lang="en-US" altLang="ja-JP" sz="8000" b="0" dirty="0">
                <a:solidFill>
                  <a:srgbClr val="D4D4D4"/>
                </a:solidFill>
                <a:effectLst/>
                <a:latin typeface="Menlo" panose="020B0609030804020204" pitchFamily="49" charset="0"/>
              </a:rPr>
              <a:t>],</a:t>
            </a:r>
            <a:r>
              <a:rPr lang="en-US" altLang="ja-JP" sz="8000" b="0" dirty="0">
                <a:solidFill>
                  <a:srgbClr val="B5CEA8"/>
                </a:solidFill>
                <a:effectLst/>
                <a:latin typeface="Menlo" panose="020B0609030804020204" pitchFamily="49" charset="0"/>
              </a:rPr>
              <a:t>1</a:t>
            </a:r>
            <a:r>
              <a:rPr lang="en-US" altLang="ja-JP" sz="8000" b="0" dirty="0">
                <a:solidFill>
                  <a:srgbClr val="D4D4D4"/>
                </a:solidFill>
                <a:effectLst/>
                <a:latin typeface="Menlo" panose="020B0609030804020204" pitchFamily="49" charset="0"/>
              </a:rPr>
              <a:t>)</a:t>
            </a:r>
          </a:p>
          <a:p>
            <a:r>
              <a:rPr lang="en-US" altLang="ja-JP" sz="8000" b="0" dirty="0">
                <a:solidFill>
                  <a:srgbClr val="C586C0"/>
                </a:solidFill>
                <a:effectLst/>
                <a:latin typeface="Menlo" panose="020B0609030804020204" pitchFamily="49" charset="0"/>
              </a:rPr>
              <a:t>end</a:t>
            </a:r>
            <a:endParaRPr lang="en-US" altLang="ja-JP" sz="8000" b="0" dirty="0">
              <a:solidFill>
                <a:srgbClr val="D4D4D4"/>
              </a:solidFill>
              <a:effectLst/>
              <a:latin typeface="Menlo" panose="020B0609030804020204" pitchFamily="49" charset="0"/>
            </a:endParaRPr>
          </a:p>
          <a:p>
            <a:r>
              <a:rPr lang="en-US" altLang="ja-JP" sz="8000" b="0" dirty="0">
                <a:solidFill>
                  <a:srgbClr val="C586C0"/>
                </a:solidFill>
                <a:effectLst/>
                <a:latin typeface="Menlo" panose="020B0609030804020204" pitchFamily="49" charset="0"/>
              </a:rPr>
              <a:t>end</a:t>
            </a:r>
            <a:r>
              <a:rPr lang="en-US" altLang="ja-JP" sz="8000" b="0" dirty="0">
                <a:solidFill>
                  <a:srgbClr val="D4D4D4"/>
                </a:solidFill>
                <a:effectLst/>
                <a:latin typeface="Menlo" panose="020B0609030804020204" pitchFamily="49" charset="0"/>
              </a:rPr>
              <a:t>;</a:t>
            </a:r>
          </a:p>
          <a:p>
            <a:endParaRPr kumimoji="1" lang="en-US" altLang="ja-JP" dirty="0"/>
          </a:p>
          <a:p>
            <a:endParaRPr kumimoji="1" lang="ja-JP" altLang="en-US"/>
          </a:p>
        </p:txBody>
      </p:sp>
      <p:sp>
        <p:nvSpPr>
          <p:cNvPr id="5" name="テキスト ボックス 4">
            <a:extLst>
              <a:ext uri="{FF2B5EF4-FFF2-40B4-BE49-F238E27FC236}">
                <a16:creationId xmlns:a16="http://schemas.microsoft.com/office/drawing/2014/main" id="{6859BCDE-0C0C-2A60-BB4E-996C80AA5518}"/>
              </a:ext>
            </a:extLst>
          </p:cNvPr>
          <p:cNvSpPr txBox="1"/>
          <p:nvPr/>
        </p:nvSpPr>
        <p:spPr>
          <a:xfrm>
            <a:off x="1172312" y="3480919"/>
            <a:ext cx="9935304" cy="3693319"/>
          </a:xfrm>
          <a:prstGeom prst="rect">
            <a:avLst/>
          </a:prstGeom>
          <a:noFill/>
        </p:spPr>
        <p:txBody>
          <a:bodyPr wrap="square">
            <a:spAutoFit/>
          </a:bodyPr>
          <a:lstStyle/>
          <a:p>
            <a:br>
              <a:rPr lang="en-US" altLang="ja-JP" b="0" dirty="0">
                <a:solidFill>
                  <a:srgbClr val="D4D4D4"/>
                </a:solidFill>
                <a:effectLst/>
                <a:latin typeface="Menlo" panose="020B0609030804020204" pitchFamily="49" charset="0"/>
              </a:rPr>
            </a:br>
            <a:r>
              <a:rPr lang="en-US" altLang="ja-JP" b="0" dirty="0">
                <a:solidFill>
                  <a:srgbClr val="D4D4D4"/>
                </a:solidFill>
                <a:effectLst/>
                <a:latin typeface="Menlo" panose="020B0609030804020204" pitchFamily="49" charset="0"/>
              </a:rPr>
              <a:t>N = </a:t>
            </a:r>
            <a:r>
              <a:rPr lang="en-US" altLang="ja-JP" b="0" dirty="0">
                <a:solidFill>
                  <a:srgbClr val="B5CEA8"/>
                </a:solidFill>
                <a:effectLst/>
                <a:latin typeface="Menlo" panose="020B0609030804020204" pitchFamily="49" charset="0"/>
              </a:rPr>
              <a:t>1000</a:t>
            </a:r>
            <a:endParaRPr lang="en-US" altLang="ja-JP" b="0" dirty="0">
              <a:solidFill>
                <a:srgbClr val="D4D4D4"/>
              </a:solidFill>
              <a:effectLst/>
              <a:latin typeface="Menlo" panose="020B0609030804020204" pitchFamily="49" charset="0"/>
            </a:endParaRPr>
          </a:p>
          <a:p>
            <a:r>
              <a:rPr lang="en-US" altLang="ja-JP" b="0" dirty="0" err="1">
                <a:solidFill>
                  <a:srgbClr val="D4D4D4"/>
                </a:solidFill>
                <a:effectLst/>
                <a:latin typeface="Menlo" panose="020B0609030804020204" pitchFamily="49" charset="0"/>
              </a:rPr>
              <a:t>ch</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sample</a:t>
            </a:r>
            <a:r>
              <a:rPr lang="en-US" altLang="ja-JP" b="0" dirty="0">
                <a:solidFill>
                  <a:srgbClr val="D4D4D4"/>
                </a:solidFill>
                <a:effectLst/>
                <a:latin typeface="Menlo" panose="020B0609030804020204" pitchFamily="49" charset="0"/>
              </a:rPr>
              <a:t>(</a:t>
            </a:r>
          </a:p>
          <a:p>
            <a:r>
              <a:rPr lang="en-US" altLang="ja-JP" b="0" dirty="0" err="1">
                <a:solidFill>
                  <a:srgbClr val="DCDCAA"/>
                </a:solidFill>
                <a:effectLst/>
                <a:latin typeface="Menlo" panose="020B0609030804020204" pitchFamily="49" charset="0"/>
              </a:rPr>
              <a:t>bayes_nn</a:t>
            </a:r>
            <a:r>
              <a:rPr lang="en-US" altLang="ja-JP" b="0" dirty="0">
                <a:solidFill>
                  <a:srgbClr val="D4D4D4"/>
                </a:solidFill>
                <a:effectLst/>
                <a:latin typeface="Menlo" panose="020B0609030804020204" pitchFamily="49" charset="0"/>
              </a:rPr>
              <a:t>(x1, y1, </a:t>
            </a:r>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parameters_initial</a:t>
            </a:r>
            <a:r>
              <a:rPr lang="en-US" altLang="ja-JP" b="0" dirty="0">
                <a:solidFill>
                  <a:srgbClr val="D4D4D4"/>
                </a:solidFill>
                <a:effectLst/>
                <a:latin typeface="Menlo" panose="020B0609030804020204" pitchFamily="49" charset="0"/>
              </a:rPr>
              <a:t>), reconstruct), </a:t>
            </a:r>
            <a:r>
              <a:rPr lang="en-US" altLang="ja-JP" b="0" dirty="0">
                <a:solidFill>
                  <a:srgbClr val="DCDCAA"/>
                </a:solidFill>
                <a:effectLst/>
                <a:latin typeface="Menlo" panose="020B0609030804020204" pitchFamily="49" charset="0"/>
              </a:rPr>
              <a:t>HMC</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0.05</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N</a:t>
            </a:r>
          </a:p>
          <a:p>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theta = </a:t>
            </a:r>
            <a:r>
              <a:rPr lang="en-US" altLang="ja-JP" b="0" dirty="0" err="1">
                <a:solidFill>
                  <a:srgbClr val="D4D4D4"/>
                </a:solidFill>
                <a:effectLst/>
                <a:latin typeface="Menlo" panose="020B0609030804020204" pitchFamily="49" charset="0"/>
              </a:rPr>
              <a:t>MCMCChains.</a:t>
            </a:r>
            <a:r>
              <a:rPr lang="en-US" altLang="ja-JP" b="0" dirty="0" err="1">
                <a:solidFill>
                  <a:srgbClr val="DCDCAA"/>
                </a:solidFill>
                <a:effectLst/>
                <a:latin typeface="Menlo" panose="020B0609030804020204" pitchFamily="49" charset="0"/>
              </a:rPr>
              <a:t>group</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ch</a:t>
            </a:r>
            <a:r>
              <a:rPr lang="en-US" altLang="ja-JP" b="0" dirty="0">
                <a:solidFill>
                  <a:srgbClr val="D4D4D4"/>
                </a:solidFill>
                <a:effectLst/>
                <a:latin typeface="Menlo" panose="020B0609030804020204" pitchFamily="49" charset="0"/>
              </a:rPr>
              <a:t>, :parameters).value;</a:t>
            </a:r>
          </a:p>
          <a:p>
            <a:r>
              <a:rPr lang="en-US" altLang="ja-JP" b="0" dirty="0" err="1">
                <a:solidFill>
                  <a:srgbClr val="DCDCAA"/>
                </a:solidFill>
                <a:effectLst/>
                <a:latin typeface="Menlo" panose="020B0609030804020204" pitchFamily="49" charset="0"/>
              </a:rPr>
              <a:t>nn_forward</a:t>
            </a:r>
            <a:r>
              <a:rPr lang="en-US" altLang="ja-JP" b="0" dirty="0">
                <a:solidFill>
                  <a:srgbClr val="D4D4D4"/>
                </a:solidFill>
                <a:effectLst/>
                <a:latin typeface="Menlo" panose="020B0609030804020204" pitchFamily="49" charset="0"/>
              </a:rPr>
              <a:t>(x, theta) = </a:t>
            </a:r>
            <a:r>
              <a:rPr lang="en-US" altLang="ja-JP" b="0" dirty="0">
                <a:solidFill>
                  <a:srgbClr val="DCDCAA"/>
                </a:solidFill>
                <a:effectLst/>
                <a:latin typeface="Menlo" panose="020B0609030804020204" pitchFamily="49" charset="0"/>
              </a:rPr>
              <a:t>reconstruct</a:t>
            </a:r>
            <a:r>
              <a:rPr lang="en-US" altLang="ja-JP" b="0" dirty="0">
                <a:solidFill>
                  <a:srgbClr val="D4D4D4"/>
                </a:solidFill>
                <a:effectLst/>
                <a:latin typeface="Menlo" panose="020B0609030804020204" pitchFamily="49" charset="0"/>
              </a:rPr>
              <a:t>(theta)(x)</a:t>
            </a:r>
          </a:p>
          <a:p>
            <a:r>
              <a:rPr lang="en-US" altLang="ja-JP" b="0" dirty="0">
                <a:solidFill>
                  <a:srgbClr val="D4D4D4"/>
                </a:solidFill>
                <a:effectLst/>
                <a:latin typeface="Menlo" panose="020B0609030804020204" pitchFamily="49" charset="0"/>
              </a:rPr>
              <a:t>r1=[</a:t>
            </a:r>
            <a:r>
              <a:rPr lang="en-US" altLang="ja-JP" b="0" dirty="0" err="1">
                <a:solidFill>
                  <a:srgbClr val="DCDCAA"/>
                </a:solidFill>
                <a:effectLst/>
                <a:latin typeface="Menlo" panose="020B0609030804020204" pitchFamily="49" charset="0"/>
              </a:rPr>
              <a:t>nn_forward</a:t>
            </a:r>
            <a:r>
              <a:rPr lang="en-US" altLang="ja-JP" b="0" dirty="0">
                <a:solidFill>
                  <a:srgbClr val="D4D4D4"/>
                </a:solidFill>
                <a:effectLst/>
                <a:latin typeface="Menlo" panose="020B0609030804020204" pitchFamily="49" charset="0"/>
              </a:rPr>
              <a:t>(x2,theta[</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a:t>
            </a:r>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in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1000</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re1=</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(r1)</a:t>
            </a:r>
          </a:p>
          <a:p>
            <a:r>
              <a:rPr lang="en-US" altLang="ja-JP" b="0" dirty="0">
                <a:solidFill>
                  <a:srgbClr val="D4D4D4"/>
                </a:solidFill>
                <a:effectLst/>
                <a:latin typeface="Menlo" panose="020B0609030804020204" pitchFamily="49" charset="0"/>
              </a:rPr>
              <a:t>re2=(re1./</a:t>
            </a:r>
            <a:r>
              <a:rPr lang="en-US" altLang="ja-JP" b="0" dirty="0">
                <a:solidFill>
                  <a:srgbClr val="DCDCAA"/>
                </a:solidFill>
                <a:effectLst/>
                <a:latin typeface="Menlo" panose="020B0609030804020204" pitchFamily="49" charset="0"/>
              </a:rPr>
              <a:t>norm</a:t>
            </a:r>
            <a:r>
              <a:rPr lang="en-US" altLang="ja-JP" b="0" dirty="0">
                <a:solidFill>
                  <a:srgbClr val="D4D4D4"/>
                </a:solidFill>
                <a:effectLst/>
                <a:latin typeface="Menlo" panose="020B0609030804020204" pitchFamily="49" charset="0"/>
              </a:rPr>
              <a:t>(re1) .*(</a:t>
            </a:r>
            <a:r>
              <a:rPr lang="en-US" altLang="ja-JP" b="0" dirty="0">
                <a:solidFill>
                  <a:srgbClr val="DCDCAA"/>
                </a:solidFill>
                <a:effectLst/>
                <a:latin typeface="Menlo" panose="020B0609030804020204" pitchFamily="49" charset="0"/>
              </a:rPr>
              <a:t>norm</a:t>
            </a:r>
            <a:r>
              <a:rPr lang="en-US" altLang="ja-JP" b="0" dirty="0">
                <a:solidFill>
                  <a:srgbClr val="D4D4D4"/>
                </a:solidFill>
                <a:effectLst/>
                <a:latin typeface="Menlo" panose="020B0609030804020204" pitchFamily="49" charset="0"/>
              </a:rPr>
              <a:t>(x1)))</a:t>
            </a: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4E8DD139-E9BC-E4B0-CC78-1F7F6576CD87}"/>
              </a:ext>
            </a:extLst>
          </p:cNvPr>
          <p:cNvSpPr txBox="1"/>
          <p:nvPr/>
        </p:nvSpPr>
        <p:spPr>
          <a:xfrm>
            <a:off x="5849816" y="1951672"/>
            <a:ext cx="6110654" cy="1477328"/>
          </a:xfrm>
          <a:prstGeom prst="rect">
            <a:avLst/>
          </a:prstGeom>
          <a:noFill/>
        </p:spPr>
        <p:txBody>
          <a:bodyPr wrap="square">
            <a:spAutoFit/>
          </a:bodyPr>
          <a:lstStyle/>
          <a:p>
            <a:r>
              <a:rPr lang="en-US" altLang="ja-JP" b="0" dirty="0" err="1">
                <a:solidFill>
                  <a:srgbClr val="D4D4D4"/>
                </a:solidFill>
                <a:effectLst/>
                <a:latin typeface="Menlo" panose="020B0609030804020204" pitchFamily="49" charset="0"/>
              </a:rPr>
              <a:t>nn_initial</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Chain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Dense</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parameters_initial</a:t>
            </a:r>
            <a:r>
              <a:rPr lang="en-US" altLang="ja-JP" b="0" dirty="0">
                <a:solidFill>
                  <a:srgbClr val="D4D4D4"/>
                </a:solidFill>
                <a:effectLst/>
                <a:latin typeface="Menlo" panose="020B0609030804020204" pitchFamily="49" charset="0"/>
              </a:rPr>
              <a:t>, reconstruct = </a:t>
            </a:r>
            <a:r>
              <a:rPr lang="en-US" altLang="ja-JP" b="0" dirty="0" err="1">
                <a:solidFill>
                  <a:srgbClr val="D4D4D4"/>
                </a:solidFill>
                <a:effectLst/>
                <a:latin typeface="Menlo" panose="020B0609030804020204" pitchFamily="49" charset="0"/>
              </a:rPr>
              <a:t>Flux.</a:t>
            </a:r>
            <a:r>
              <a:rPr lang="en-US" altLang="ja-JP" b="0" dirty="0" err="1">
                <a:solidFill>
                  <a:srgbClr val="DCDCAA"/>
                </a:solidFill>
                <a:effectLst/>
                <a:latin typeface="Menlo" panose="020B0609030804020204" pitchFamily="49" charset="0"/>
              </a:rPr>
              <a:t>destructure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nn_initial</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parameters_initial</a:t>
            </a:r>
            <a:r>
              <a:rPr lang="en-US" altLang="ja-JP" b="0" dirty="0">
                <a:solidFill>
                  <a:srgbClr val="D4D4D4"/>
                </a:solidFill>
                <a:effectLst/>
                <a:latin typeface="Menlo" panose="020B0609030804020204" pitchFamily="49" charset="0"/>
              </a:rPr>
              <a:t>) </a:t>
            </a:r>
          </a:p>
        </p:txBody>
      </p:sp>
    </p:spTree>
    <p:extLst>
      <p:ext uri="{BB962C8B-B14F-4D97-AF65-F5344CB8AC3E}">
        <p14:creationId xmlns:p14="http://schemas.microsoft.com/office/powerpoint/2010/main" val="1561487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958FED-2AF0-DB6B-66F2-CCAF270398E5}"/>
              </a:ext>
            </a:extLst>
          </p:cNvPr>
          <p:cNvSpPr>
            <a:spLocks noGrp="1"/>
          </p:cNvSpPr>
          <p:nvPr>
            <p:ph type="title"/>
          </p:nvPr>
        </p:nvSpPr>
        <p:spPr/>
        <p:txBody>
          <a:bodyPr/>
          <a:lstStyle/>
          <a:p>
            <a:r>
              <a:rPr kumimoji="1" lang="ja-JP" altLang="en-US"/>
              <a:t>ガウス過程</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64DA060-F5BD-4479-45A4-9BD4D5748B1F}"/>
                  </a:ext>
                </a:extLst>
              </p:cNvPr>
              <p:cNvSpPr>
                <a:spLocks noGrp="1"/>
              </p:cNvSpPr>
              <p:nvPr>
                <p:ph idx="1"/>
              </p:nvPr>
            </p:nvSpPr>
            <p:spPr>
              <a:xfrm>
                <a:off x="838200" y="1825625"/>
                <a:ext cx="10515600" cy="4874866"/>
              </a:xfrm>
            </p:spPr>
            <p:txBody>
              <a:bodyPr>
                <a:normAutofit fontScale="85000" lnSpcReduction="10000"/>
              </a:bodyPr>
              <a:lstStyle/>
              <a:p>
                <a:r>
                  <a:rPr kumimoji="1" lang="ja-JP" altLang="en-US" sz="2800"/>
                  <a:t>ガウス過程のやり方は</a:t>
                </a:r>
                <a:r>
                  <a:rPr kumimoji="1" lang="en-US" altLang="ja-JP" sz="2800" dirty="0" err="1"/>
                  <a:t>tuirng</a:t>
                </a:r>
                <a:r>
                  <a:rPr kumimoji="1" lang="ja-JP" altLang="en-US" sz="2800"/>
                  <a:t>ライブラーリ公式に記載されているものに従う</a:t>
                </a:r>
                <a:endParaRPr kumimoji="1" lang="en-US" altLang="ja-JP" sz="2800" dirty="0"/>
              </a:p>
              <a:p>
                <a:r>
                  <a:rPr lang="ja-JP" altLang="en-US" sz="2800"/>
                  <a:t>カーネルは色なものがあるが今回は</a:t>
                </a:r>
                <a:r>
                  <a:rPr lang="en-US" altLang="ja-JP" sz="2800" b="0" i="0" dirty="0" err="1">
                    <a:effectLst/>
                    <a:latin typeface="JuliaMono"/>
                  </a:rPr>
                  <a:t>SqExponentialKernel</a:t>
                </a:r>
                <a:r>
                  <a:rPr lang="ja-JP" altLang="en-US" sz="2800" b="0" i="0">
                    <a:effectLst/>
                    <a:latin typeface="JuliaMono"/>
                  </a:rPr>
                  <a:t>だけ使う</a:t>
                </a:r>
                <a:endParaRPr kumimoji="1" lang="ja-JP" altLang="en-US" sz="2800"/>
              </a:p>
              <a:p>
                <a:r>
                  <a:rPr kumimoji="1" lang="ja-JP" altLang="en-US"/>
                  <a:t>あとは公式に記載されたと同じ</a:t>
                </a:r>
                <a:r>
                  <a:rPr lang="en-US" altLang="ja-JP" b="0" dirty="0" err="1">
                    <a:effectLst/>
                    <a:latin typeface="Menlo" panose="020B0609030804020204" pitchFamily="49" charset="0"/>
                  </a:rPr>
                  <a:t>ARDTransform</a:t>
                </a:r>
                <a:r>
                  <a:rPr lang="ja-JP" altLang="en-US" b="0">
                    <a:effectLst/>
                    <a:latin typeface="Menlo" panose="020B0609030804020204" pitchFamily="49" charset="0"/>
                  </a:rPr>
                  <a:t>を入れる</a:t>
                </a:r>
                <a:endParaRPr lang="en-US" altLang="ja-JP" b="0" dirty="0">
                  <a:effectLst/>
                  <a:latin typeface="Menlo" panose="020B0609030804020204" pitchFamily="49" charset="0"/>
                </a:endParaRPr>
              </a:p>
              <a:p>
                <a:r>
                  <a:rPr lang="en-US" altLang="ja-JP" b="0" dirty="0" err="1">
                    <a:effectLst/>
                    <a:latin typeface="Menlo" panose="020B0609030804020204" pitchFamily="49" charset="0"/>
                  </a:rPr>
                  <a:t>ARDTransform</a:t>
                </a:r>
                <a:r>
                  <a:rPr lang="en-US" altLang="ja-JP" b="0" dirty="0">
                    <a:effectLst/>
                    <a:latin typeface="Menlo" panose="020B0609030804020204" pitchFamily="49" charset="0"/>
                  </a:rPr>
                  <a:t>(</a:t>
                </a:r>
                <a:r>
                  <a:rPr lang="el-GR" altLang="ja-JP" b="0" dirty="0">
                    <a:effectLst/>
                    <a:latin typeface="Menlo" panose="020B0609030804020204" pitchFamily="49" charset="0"/>
                  </a:rPr>
                  <a:t>α</a:t>
                </a:r>
                <a:r>
                  <a:rPr lang="en-US" altLang="ja-JP" b="0" dirty="0">
                    <a:effectLst/>
                    <a:latin typeface="Menlo" panose="020B0609030804020204" pitchFamily="49" charset="0"/>
                  </a:rPr>
                  <a:t>)</a:t>
                </a:r>
                <a:r>
                  <a:rPr lang="ja-JP" altLang="en-US" b="0">
                    <a:effectLst/>
                    <a:latin typeface="Menlo" panose="020B0609030804020204" pitchFamily="49" charset="0"/>
                  </a:rPr>
                  <a:t>の仕組みは中に</a:t>
                </a:r>
                <a:r>
                  <a:rPr lang="en-US" altLang="ja-JP" b="0" dirty="0" err="1">
                    <a:effectLst/>
                    <a:latin typeface="Menlo" panose="020B0609030804020204" pitchFamily="49" charset="0"/>
                  </a:rPr>
                  <a:t>julia</a:t>
                </a:r>
                <a:r>
                  <a:rPr lang="ja-JP" altLang="en-US" b="0">
                    <a:effectLst/>
                    <a:latin typeface="Menlo" panose="020B0609030804020204" pitchFamily="49" charset="0"/>
                  </a:rPr>
                  <a:t>のデータタイプの</a:t>
                </a:r>
                <a:r>
                  <a:rPr lang="en-US" altLang="ja-JP" b="0" dirty="0">
                    <a:effectLst/>
                    <a:latin typeface="Menlo" panose="020B0609030804020204" pitchFamily="49" charset="0"/>
                  </a:rPr>
                  <a:t>vector</a:t>
                </a:r>
                <a:r>
                  <a:rPr lang="ja-JP" altLang="en-US" b="0">
                    <a:effectLst/>
                    <a:latin typeface="Menlo" panose="020B0609030804020204" pitchFamily="49" charset="0"/>
                  </a:rPr>
                  <a:t>をにれることで入力するデータを先入力した</a:t>
                </a:r>
                <a:r>
                  <a:rPr lang="en-US" altLang="ja-JP" b="0" dirty="0" err="1">
                    <a:effectLst/>
                    <a:latin typeface="Menlo" panose="020B0609030804020204" pitchFamily="49" charset="0"/>
                  </a:rPr>
                  <a:t>vecto</a:t>
                </a:r>
                <a:r>
                  <a:rPr lang="ja-JP" altLang="en-US" b="0">
                    <a:effectLst/>
                    <a:latin typeface="Menlo" panose="020B0609030804020204" pitchFamily="49" charset="0"/>
                  </a:rPr>
                  <a:t>に</a:t>
                </a:r>
                <a:r>
                  <a:rPr lang="ja-JP" altLang="en-US">
                    <a:latin typeface="Menlo" panose="020B0609030804020204" pitchFamily="49" charset="0"/>
                  </a:rPr>
                  <a:t>かける</a:t>
                </a:r>
                <a:endParaRPr lang="en-US" altLang="ja-JP" dirty="0">
                  <a:latin typeface="Menlo" panose="020B0609030804020204" pitchFamily="49" charset="0"/>
                </a:endParaRPr>
              </a:p>
              <a:p>
                <a:r>
                  <a:rPr kumimoji="1" lang="ja-JP" altLang="en-US">
                    <a:latin typeface="Menlo" panose="020B0609030804020204" pitchFamily="49" charset="0"/>
                  </a:rPr>
                  <a:t>こうなると事前のパラメータは</a:t>
                </a:r>
                <a:r>
                  <a:rPr lang="el-GR" altLang="ja-JP" b="0" dirty="0">
                    <a:effectLst/>
                    <a:latin typeface="Menlo" panose="020B0609030804020204" pitchFamily="49" charset="0"/>
                  </a:rPr>
                  <a:t>α</a:t>
                </a:r>
                <a:r>
                  <a:rPr lang="ja-JP" altLang="en-US" b="0">
                    <a:effectLst/>
                    <a:latin typeface="Menlo" panose="020B0609030804020204" pitchFamily="49" charset="0"/>
                  </a:rPr>
                  <a:t>と尤度の</a:t>
                </a:r>
                <a:r>
                  <a:rPr lang="en-US" altLang="ja-JP" b="0" dirty="0" err="1">
                    <a:effectLst/>
                    <a:latin typeface="Menlo" panose="020B0609030804020204" pitchFamily="49" charset="0"/>
                  </a:rPr>
                  <a:t>Σ</a:t>
                </a:r>
                <a:endParaRPr lang="en-US" altLang="ja-JP" b="0" dirty="0">
                  <a:effectLst/>
                  <a:latin typeface="Menlo" panose="020B0609030804020204" pitchFamily="49" charset="0"/>
                </a:endParaRPr>
              </a:p>
              <a:p>
                <a:r>
                  <a:rPr lang="ja-JP" altLang="en-US">
                    <a:latin typeface="Menlo" panose="020B0609030804020204" pitchFamily="49" charset="0"/>
                  </a:rPr>
                  <a:t>事前確率</a:t>
                </a:r>
                <a:r>
                  <a:rPr lang="en-US" altLang="ja-JP" dirty="0">
                    <a:latin typeface="Menlo" panose="020B0609030804020204" pitchFamily="49" charset="0"/>
                  </a:rPr>
                  <a:t> </a:t>
                </a:r>
                <a:r>
                  <a:rPr lang="el-GR" altLang="ja-JP" b="0" dirty="0">
                    <a:effectLst/>
                    <a:latin typeface="Menlo" panose="020B0609030804020204" pitchFamily="49" charset="0"/>
                  </a:rPr>
                  <a:t>α ~ </a:t>
                </a:r>
                <a:r>
                  <a:rPr lang="en-US" altLang="ja-JP" b="0" dirty="0" err="1">
                    <a:effectLst/>
                    <a:latin typeface="Menlo" panose="020B0609030804020204" pitchFamily="49" charset="0"/>
                  </a:rPr>
                  <a:t>MvLogNormal</a:t>
                </a:r>
                <a:r>
                  <a:rPr lang="en-US" altLang="ja-JP" b="0" dirty="0">
                    <a:effectLst/>
                    <a:latin typeface="Menlo" panose="020B0609030804020204" pitchFamily="49" charset="0"/>
                  </a:rPr>
                  <a:t>(</a:t>
                </a:r>
                <a:r>
                  <a:rPr lang="en-US" altLang="ja-JP" b="0" dirty="0" err="1">
                    <a:effectLst/>
                    <a:latin typeface="Menlo" panose="020B0609030804020204" pitchFamily="49" charset="0"/>
                  </a:rPr>
                  <a:t>MvNormal</a:t>
                </a:r>
                <a:r>
                  <a:rPr lang="en-US" altLang="ja-JP" b="0" dirty="0">
                    <a:effectLst/>
                    <a:latin typeface="Menlo" panose="020B0609030804020204" pitchFamily="49" charset="0"/>
                  </a:rPr>
                  <a:t>(</a:t>
                </a:r>
                <a:r>
                  <a:rPr lang="en-US" altLang="ja-JP" dirty="0">
                    <a:latin typeface="Menlo" panose="020B0609030804020204" pitchFamily="49" charset="0"/>
                  </a:rPr>
                  <a:t>z</a:t>
                </a:r>
                <a:r>
                  <a:rPr lang="en-US" altLang="ja-JP" b="0" dirty="0">
                    <a:effectLst/>
                    <a:latin typeface="Menlo" panose="020B0609030804020204" pitchFamily="49" charset="0"/>
                  </a:rPr>
                  <a:t>eros, I))</a:t>
                </a:r>
              </a:p>
              <a:p>
                <a:r>
                  <a:rPr lang="el-GR" altLang="ja-JP" b="0" dirty="0">
                    <a:effectLst/>
                    <a:latin typeface="Menlo" panose="020B0609030804020204" pitchFamily="49" charset="0"/>
                  </a:rPr>
                  <a:t>σ ~ </a:t>
                </a:r>
                <a:r>
                  <a:rPr lang="en-US" altLang="ja-JP" b="0" dirty="0" err="1">
                    <a:effectLst/>
                    <a:latin typeface="Menlo" panose="020B0609030804020204" pitchFamily="49" charset="0"/>
                  </a:rPr>
                  <a:t>LogNormal</a:t>
                </a:r>
                <a:r>
                  <a:rPr lang="en-US" altLang="ja-JP" b="0" dirty="0">
                    <a:effectLst/>
                    <a:latin typeface="Menlo" panose="020B0609030804020204" pitchFamily="49" charset="0"/>
                  </a:rPr>
                  <a:t>(0.0, 1.0)</a:t>
                </a:r>
              </a:p>
              <a:p>
                <a:r>
                  <a:rPr kumimoji="1" lang="ja-JP" altLang="en-US"/>
                  <a:t>ガウス過程</a:t>
                </a:r>
                <a:r>
                  <a:rPr kumimoji="1" lang="en-US" altLang="ja-JP" dirty="0"/>
                  <a:t> </a:t>
                </a:r>
                <a:r>
                  <a:rPr kumimoji="1" lang="ja-JP" altLang="en-US"/>
                  <a:t>尤度を</a:t>
                </a:r>
                <a:r>
                  <a:rPr kumimoji="1" lang="en-US" altLang="ja-JP" dirty="0" err="1"/>
                  <a:t>y~MvNormal</a:t>
                </a:r>
                <a:r>
                  <a:rPr kumimoji="1" lang="en-US" altLang="ja-JP" dirty="0"/>
                  <a:t>(mean(k),</a:t>
                </a:r>
                <a:r>
                  <a:rPr kumimoji="1" lang="en-US" altLang="ja-JP" dirty="0" err="1"/>
                  <a:t>cov</a:t>
                </a:r>
                <a:r>
                  <a:rPr kumimoji="1" lang="en-US" altLang="ja-JP" dirty="0"/>
                  <a:t>(k)+∑</a:t>
                </a:r>
                <a:r>
                  <a:rPr kumimoji="1" lang="ja-JP" altLang="en-US"/>
                  <a:t>❌</a:t>
                </a:r>
                <a:r>
                  <a:rPr kumimoji="1" lang="en-US" altLang="ja-JP" dirty="0"/>
                  <a:t>I)</a:t>
                </a:r>
              </a:p>
              <a:p>
                <a:r>
                  <a:rPr lang="en-US" altLang="ja-JP" dirty="0"/>
                  <a:t>K</a:t>
                </a:r>
                <a:r>
                  <a:rPr lang="ja-JP" altLang="en-US"/>
                  <a:t>はカーネル</a:t>
                </a:r>
                <a:r>
                  <a:rPr lang="en-US" altLang="ja-JP" dirty="0"/>
                  <a:t>k(x)=</a:t>
                </a:r>
                <a14:m>
                  <m:oMath xmlns:m="http://schemas.openxmlformats.org/officeDocument/2006/math">
                    <m:sSup>
                      <m:sSupPr>
                        <m:ctrlPr>
                          <a:rPr lang="en-US" altLang="ja-JP" i="1" smtClean="0">
                            <a:latin typeface="Cambria Math" panose="02040503050406030204" pitchFamily="18" charset="0"/>
                          </a:rPr>
                        </m:ctrlPr>
                      </m:sSupPr>
                      <m:e>
                        <m:r>
                          <a:rPr lang="en-US" altLang="ja-JP" i="1" smtClean="0">
                            <a:latin typeface="Cambria Math" panose="02040503050406030204" pitchFamily="18" charset="0"/>
                          </a:rPr>
                          <m:t>𝑒</m:t>
                        </m:r>
                      </m:e>
                      <m:sup>
                        <m:r>
                          <a:rPr lang="en-US" altLang="ja-JP"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m:t>
                                    </m:r>
                                  </m:sup>
                                </m:sSup>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/2</m:t>
                        </m:r>
                      </m:sup>
                    </m:sSup>
                  </m:oMath>
                </a14:m>
                <a:r>
                  <a:rPr lang="ja-JP" altLang="en-US" dirty="0"/>
                  <a:t>　</a:t>
                </a:r>
                <a:r>
                  <a:rPr lang="en-US" altLang="ja-JP" dirty="0"/>
                  <a:t>I</a:t>
                </a:r>
                <a:r>
                  <a:rPr lang="ja-JP" altLang="en-US"/>
                  <a:t>は単位行列（対角線は１他は０の</a:t>
                </a:r>
                <a:r>
                  <a:rPr lang="en-US" altLang="ja-JP" dirty="0"/>
                  <a:t>matrix)</a:t>
                </a:r>
              </a:p>
              <a:p>
                <a:r>
                  <a:rPr kumimoji="1" lang="ja-JP" altLang="en-US"/>
                  <a:t>コレスキー分解できるように</a:t>
                </a:r>
                <a:r>
                  <a:rPr kumimoji="1" lang="en-US" altLang="ja-JP" dirty="0" err="1"/>
                  <a:t>cov</a:t>
                </a:r>
                <a:r>
                  <a:rPr kumimoji="1" lang="ja-JP" altLang="en-US"/>
                  <a:t>に</a:t>
                </a:r>
                <a:r>
                  <a:rPr lang="en-US" altLang="ja-JP" b="0" dirty="0">
                    <a:solidFill>
                      <a:srgbClr val="B5CEA8"/>
                    </a:solidFill>
                    <a:effectLst/>
                    <a:latin typeface="Menlo" panose="020B0609030804020204" pitchFamily="49" charset="0"/>
                  </a:rPr>
                  <a:t>1e-6</a:t>
                </a:r>
                <a:r>
                  <a:rPr lang="en-US" altLang="ja-JP" b="0" dirty="0">
                    <a:solidFill>
                      <a:srgbClr val="D4D4D4"/>
                    </a:solidFill>
                    <a:effectLst/>
                    <a:latin typeface="Menlo" panose="020B0609030804020204" pitchFamily="49" charset="0"/>
                  </a:rPr>
                  <a:t> * I</a:t>
                </a:r>
                <a:r>
                  <a:rPr lang="ja-JP" altLang="en-US" b="0">
                    <a:solidFill>
                      <a:srgbClr val="D4D4D4"/>
                    </a:solidFill>
                    <a:effectLst/>
                    <a:latin typeface="Menlo" panose="020B0609030804020204" pitchFamily="49" charset="0"/>
                  </a:rPr>
                  <a:t>を足し算</a:t>
                </a:r>
                <a:endParaRPr lang="en-US" altLang="ja-JP" b="0" dirty="0">
                  <a:solidFill>
                    <a:srgbClr val="D4D4D4"/>
                  </a:solidFill>
                  <a:effectLst/>
                  <a:latin typeface="Menlo" panose="020B0609030804020204" pitchFamily="49" charset="0"/>
                </a:endParaRP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C64DA060-F5BD-4479-45A4-9BD4D5748B1F}"/>
                  </a:ext>
                </a:extLst>
              </p:cNvPr>
              <p:cNvSpPr>
                <a:spLocks noGrp="1" noRot="1" noChangeAspect="1" noMove="1" noResize="1" noEditPoints="1" noAdjustHandles="1" noChangeArrowheads="1" noChangeShapeType="1" noTextEdit="1"/>
              </p:cNvSpPr>
              <p:nvPr>
                <p:ph idx="1"/>
              </p:nvPr>
            </p:nvSpPr>
            <p:spPr>
              <a:xfrm>
                <a:off x="838200" y="1825625"/>
                <a:ext cx="10515600" cy="4874866"/>
              </a:xfrm>
              <a:blipFill>
                <a:blip r:embed="rId2"/>
                <a:stretch>
                  <a:fillRect l="-844" t="-2338" b="-2597"/>
                </a:stretch>
              </a:blipFill>
            </p:spPr>
            <p:txBody>
              <a:bodyPr/>
              <a:lstStyle/>
              <a:p>
                <a:r>
                  <a:rPr lang="ja-JP" altLang="en-US">
                    <a:noFill/>
                  </a:rPr>
                  <a:t> </a:t>
                </a:r>
              </a:p>
            </p:txBody>
          </p:sp>
        </mc:Fallback>
      </mc:AlternateContent>
      <p:pic>
        <p:nvPicPr>
          <p:cNvPr id="4" name="図 3" descr="テキスト, 手紙&#10;&#10;自動的に生成された説明">
            <a:extLst>
              <a:ext uri="{FF2B5EF4-FFF2-40B4-BE49-F238E27FC236}">
                <a16:creationId xmlns:a16="http://schemas.microsoft.com/office/drawing/2014/main" id="{7C2F4FB8-3E13-B1CC-C5D2-B7BDBA9801CE}"/>
              </a:ext>
            </a:extLst>
          </p:cNvPr>
          <p:cNvPicPr>
            <a:picLocks noChangeAspect="1"/>
          </p:cNvPicPr>
          <p:nvPr/>
        </p:nvPicPr>
        <p:blipFill>
          <a:blip r:embed="rId3"/>
          <a:stretch>
            <a:fillRect/>
          </a:stretch>
        </p:blipFill>
        <p:spPr>
          <a:xfrm>
            <a:off x="5163482" y="-354739"/>
            <a:ext cx="6894236" cy="1740794"/>
          </a:xfrm>
          <a:prstGeom prst="rect">
            <a:avLst/>
          </a:prstGeom>
        </p:spPr>
      </p:pic>
      <p:pic>
        <p:nvPicPr>
          <p:cNvPr id="6" name="図 5" descr="テキスト, 手紙&#10;&#10;自動的に生成された説明">
            <a:extLst>
              <a:ext uri="{FF2B5EF4-FFF2-40B4-BE49-F238E27FC236}">
                <a16:creationId xmlns:a16="http://schemas.microsoft.com/office/drawing/2014/main" id="{E6BC00A0-63BA-13B7-EFBB-878CC814471F}"/>
              </a:ext>
            </a:extLst>
          </p:cNvPr>
          <p:cNvPicPr>
            <a:picLocks noChangeAspect="1"/>
          </p:cNvPicPr>
          <p:nvPr/>
        </p:nvPicPr>
        <p:blipFill>
          <a:blip r:embed="rId4"/>
          <a:stretch>
            <a:fillRect/>
          </a:stretch>
        </p:blipFill>
        <p:spPr>
          <a:xfrm>
            <a:off x="838200" y="1157842"/>
            <a:ext cx="7772400" cy="1162717"/>
          </a:xfrm>
          <a:prstGeom prst="rect">
            <a:avLst/>
          </a:prstGeom>
        </p:spPr>
      </p:pic>
    </p:spTree>
    <p:extLst>
      <p:ext uri="{BB962C8B-B14F-4D97-AF65-F5344CB8AC3E}">
        <p14:creationId xmlns:p14="http://schemas.microsoft.com/office/powerpoint/2010/main" val="267837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B216AE-8B28-234C-43F7-343DD328868A}"/>
              </a:ext>
            </a:extLst>
          </p:cNvPr>
          <p:cNvSpPr>
            <a:spLocks noGrp="1"/>
          </p:cNvSpPr>
          <p:nvPr>
            <p:ph type="title"/>
          </p:nvPr>
        </p:nvSpPr>
        <p:spPr>
          <a:xfrm>
            <a:off x="838200" y="173784"/>
            <a:ext cx="10515600" cy="507253"/>
          </a:xfrm>
        </p:spPr>
        <p:txBody>
          <a:bodyPr>
            <a:normAutofit fontScale="90000"/>
          </a:bodyPr>
          <a:lstStyle/>
          <a:p>
            <a:r>
              <a:rPr kumimoji="1" lang="ja-JP" altLang="en-US"/>
              <a:t>可視化結果</a:t>
            </a:r>
          </a:p>
        </p:txBody>
      </p:sp>
      <p:pic>
        <p:nvPicPr>
          <p:cNvPr id="4" name="図 3">
            <a:extLst>
              <a:ext uri="{FF2B5EF4-FFF2-40B4-BE49-F238E27FC236}">
                <a16:creationId xmlns:a16="http://schemas.microsoft.com/office/drawing/2014/main" id="{FB574FF4-07AE-8A13-FF61-64B234A70CDD}"/>
              </a:ext>
            </a:extLst>
          </p:cNvPr>
          <p:cNvPicPr>
            <a:picLocks noChangeAspect="1"/>
          </p:cNvPicPr>
          <p:nvPr/>
        </p:nvPicPr>
        <p:blipFill>
          <a:blip r:embed="rId2"/>
          <a:stretch>
            <a:fillRect/>
          </a:stretch>
        </p:blipFill>
        <p:spPr>
          <a:xfrm>
            <a:off x="583018" y="1031514"/>
            <a:ext cx="10219660" cy="10717306"/>
          </a:xfrm>
          <a:prstGeom prst="rect">
            <a:avLst/>
          </a:prstGeom>
        </p:spPr>
      </p:pic>
    </p:spTree>
    <p:extLst>
      <p:ext uri="{BB962C8B-B14F-4D97-AF65-F5344CB8AC3E}">
        <p14:creationId xmlns:p14="http://schemas.microsoft.com/office/powerpoint/2010/main" val="3075545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D33D45-80C5-014A-02D4-EE27C251D842}"/>
              </a:ext>
            </a:extLst>
          </p:cNvPr>
          <p:cNvSpPr>
            <a:spLocks noGrp="1"/>
          </p:cNvSpPr>
          <p:nvPr>
            <p:ph type="title"/>
          </p:nvPr>
        </p:nvSpPr>
        <p:spPr>
          <a:xfrm>
            <a:off x="433754" y="224449"/>
            <a:ext cx="10515600" cy="689951"/>
          </a:xfrm>
        </p:spPr>
        <p:txBody>
          <a:bodyPr>
            <a:normAutofit fontScale="90000"/>
          </a:bodyPr>
          <a:lstStyle/>
          <a:p>
            <a:r>
              <a:rPr kumimoji="1" lang="ja-JP" altLang="en-US"/>
              <a:t>具体的な流れ</a:t>
            </a:r>
          </a:p>
        </p:txBody>
      </p:sp>
      <p:sp>
        <p:nvSpPr>
          <p:cNvPr id="3" name="コンテンツ プレースホルダー 2">
            <a:extLst>
              <a:ext uri="{FF2B5EF4-FFF2-40B4-BE49-F238E27FC236}">
                <a16:creationId xmlns:a16="http://schemas.microsoft.com/office/drawing/2014/main" id="{5A3A5826-150A-B4DC-2BA6-2B7B71DCFC2D}"/>
              </a:ext>
            </a:extLst>
          </p:cNvPr>
          <p:cNvSpPr>
            <a:spLocks noGrp="1"/>
          </p:cNvSpPr>
          <p:nvPr>
            <p:ph idx="1"/>
          </p:nvPr>
        </p:nvSpPr>
        <p:spPr>
          <a:xfrm>
            <a:off x="123092" y="914400"/>
            <a:ext cx="11230708" cy="5262563"/>
          </a:xfrm>
        </p:spPr>
        <p:txBody>
          <a:bodyPr>
            <a:normAutofit fontScale="85000" lnSpcReduction="10000"/>
          </a:bodyPr>
          <a:lstStyle/>
          <a:p>
            <a:r>
              <a:rPr kumimoji="1" lang="ja-JP" altLang="en-US"/>
              <a:t>事前確率と尤度を設置　</a:t>
            </a:r>
            <a:r>
              <a:rPr kumimoji="1" lang="en-US" altLang="ja-JP" dirty="0" err="1"/>
              <a:t>hmc</a:t>
            </a:r>
            <a:r>
              <a:rPr kumimoji="1" lang="ja-JP" altLang="en-US"/>
              <a:t>でサンプリング</a:t>
            </a:r>
            <a:r>
              <a:rPr kumimoji="1" lang="en-US" altLang="ja-JP" dirty="0"/>
              <a:t>(</a:t>
            </a:r>
            <a:r>
              <a:rPr kumimoji="1" lang="ja-JP" altLang="en-US"/>
              <a:t>今回構築したモデルはかなり時間がかかる</a:t>
            </a:r>
            <a:r>
              <a:rPr kumimoji="1" lang="en-US" altLang="ja-JP" dirty="0"/>
              <a:t>)</a:t>
            </a:r>
          </a:p>
          <a:p>
            <a:r>
              <a:rPr kumimoji="1" lang="ja-JP" altLang="en-US"/>
              <a:t>　更新したパラメータを使ってガウス推論の式にしたっがて予測結果を出す</a:t>
            </a:r>
            <a:endParaRPr kumimoji="1" lang="en-US" altLang="ja-JP" dirty="0"/>
          </a:p>
          <a:p>
            <a:r>
              <a:rPr lang="ja-JP" altLang="en-US"/>
              <a:t>前のページの公式とこれと</a:t>
            </a:r>
            <a:r>
              <a:rPr lang="en-US" altLang="ja-JP" dirty="0" err="1"/>
              <a:t>turing</a:t>
            </a:r>
            <a:r>
              <a:rPr lang="ja-JP" altLang="en-US"/>
              <a:t>公式とこのページの方程式を一緒にみると更新した分布の平均は平均関数プラス分散関数で分散は分散関数で計算　今回は平均関数はカーネル平均とする分散は共分散にする小さい</a:t>
            </a:r>
            <a:r>
              <a:rPr lang="en-US" altLang="ja-JP" dirty="0"/>
              <a:t>x</a:t>
            </a:r>
            <a:r>
              <a:rPr lang="ja-JP" altLang="en-US"/>
              <a:t>と大きい</a:t>
            </a:r>
            <a:r>
              <a:rPr lang="en-US" altLang="ja-JP" dirty="0"/>
              <a:t>X</a:t>
            </a:r>
            <a:r>
              <a:rPr lang="ja-JP" altLang="en-US"/>
              <a:t>はそれぞれ訓練、テストデータにする</a:t>
            </a:r>
            <a:endParaRPr lang="en-US" altLang="ja-JP" dirty="0"/>
          </a:p>
          <a:p>
            <a:r>
              <a:rPr lang="ja-JP" altLang="en-US"/>
              <a:t>しかしそのまま計算するとコレスキー分解ができなくなることがある　それで計算を大体その流れに沿い結果が出る方法探した</a:t>
            </a:r>
            <a:endParaRPr lang="en-US" altLang="ja-JP" dirty="0"/>
          </a:p>
          <a:p>
            <a:r>
              <a:rPr lang="ja-JP" altLang="en-US"/>
              <a:t>もし上記の公式に沿い最後はサンプル数のものの平均を計算したら次の図になる</a:t>
            </a:r>
            <a:endParaRPr lang="en-US" altLang="ja-JP" dirty="0"/>
          </a:p>
          <a:p>
            <a:r>
              <a:rPr kumimoji="1" lang="ja-JP" altLang="en-US"/>
              <a:t>計算の流れは訓練データのカーネルの平均を上記の</a:t>
            </a:r>
            <a:r>
              <a:rPr kumimoji="1" lang="en-US" altLang="ja-JP" dirty="0"/>
              <a:t>mx</a:t>
            </a:r>
            <a:r>
              <a:rPr kumimoji="1" lang="ja-JP" altLang="en-US"/>
              <a:t>　</a:t>
            </a:r>
            <a:r>
              <a:rPr kumimoji="1" lang="en-US" altLang="ja-JP" dirty="0" err="1"/>
              <a:t>kxx</a:t>
            </a:r>
            <a:r>
              <a:rPr kumimoji="1" lang="ja-JP" altLang="en-US"/>
              <a:t>は訓練データの共分散　</a:t>
            </a:r>
            <a:r>
              <a:rPr kumimoji="1" lang="en-US" altLang="ja-JP" dirty="0" err="1"/>
              <a:t>kXX</a:t>
            </a:r>
            <a:r>
              <a:rPr kumimoji="1" lang="ja-JP" altLang="en-US"/>
              <a:t>はテストデータの共分散</a:t>
            </a:r>
            <a:endParaRPr kumimoji="1" lang="en-US" altLang="ja-JP" dirty="0"/>
          </a:p>
          <a:p>
            <a:r>
              <a:rPr lang="en-US" altLang="ja-JP" dirty="0" err="1"/>
              <a:t>kxX</a:t>
            </a:r>
            <a:r>
              <a:rPr lang="ja-JP" altLang="en-US"/>
              <a:t>は二つデータの</a:t>
            </a:r>
            <a:r>
              <a:rPr kumimoji="1" lang="ja-JP" altLang="en-US"/>
              <a:t>共分散　そのまま式で計算する　サンプリング回数の結果を出す　</a:t>
            </a:r>
          </a:p>
          <a:p>
            <a:endParaRPr lang="en-US" altLang="ja-JP" dirty="0"/>
          </a:p>
          <a:p>
            <a:endParaRPr lang="en-US" altLang="ja-JP" dirty="0"/>
          </a:p>
        </p:txBody>
      </p:sp>
      <p:pic>
        <p:nvPicPr>
          <p:cNvPr id="5" name="図 4" descr="テキスト&#10;&#10;自動的に生成された説明">
            <a:extLst>
              <a:ext uri="{FF2B5EF4-FFF2-40B4-BE49-F238E27FC236}">
                <a16:creationId xmlns:a16="http://schemas.microsoft.com/office/drawing/2014/main" id="{D413FB65-6865-44D8-23B3-47498D671864}"/>
              </a:ext>
            </a:extLst>
          </p:cNvPr>
          <p:cNvPicPr>
            <a:picLocks noChangeAspect="1"/>
          </p:cNvPicPr>
          <p:nvPr/>
        </p:nvPicPr>
        <p:blipFill>
          <a:blip r:embed="rId2"/>
          <a:stretch>
            <a:fillRect/>
          </a:stretch>
        </p:blipFill>
        <p:spPr>
          <a:xfrm>
            <a:off x="123092" y="-1274718"/>
            <a:ext cx="10146391" cy="4378236"/>
          </a:xfrm>
          <a:prstGeom prst="rect">
            <a:avLst/>
          </a:prstGeom>
        </p:spPr>
      </p:pic>
    </p:spTree>
    <p:extLst>
      <p:ext uri="{BB962C8B-B14F-4D97-AF65-F5344CB8AC3E}">
        <p14:creationId xmlns:p14="http://schemas.microsoft.com/office/powerpoint/2010/main" val="261538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E68546-03E9-FB38-1D6B-CDF16FFF1242}"/>
              </a:ext>
            </a:extLst>
          </p:cNvPr>
          <p:cNvSpPr>
            <a:spLocks noGrp="1"/>
          </p:cNvSpPr>
          <p:nvPr>
            <p:ph type="title"/>
          </p:nvPr>
        </p:nvSpPr>
        <p:spPr>
          <a:xfrm>
            <a:off x="838200" y="365125"/>
            <a:ext cx="10515600" cy="92075"/>
          </a:xfrm>
        </p:spPr>
        <p:txBody>
          <a:bodyPr>
            <a:normAutofit fontScale="90000"/>
          </a:bodyPr>
          <a:lstStyle/>
          <a:p>
            <a:r>
              <a:rPr kumimoji="1" lang="ja-JP" altLang="en-US"/>
              <a:t>結果</a:t>
            </a:r>
          </a:p>
        </p:txBody>
      </p:sp>
      <p:sp>
        <p:nvSpPr>
          <p:cNvPr id="6" name="テキスト ボックス 5">
            <a:extLst>
              <a:ext uri="{FF2B5EF4-FFF2-40B4-BE49-F238E27FC236}">
                <a16:creationId xmlns:a16="http://schemas.microsoft.com/office/drawing/2014/main" id="{B46A8B74-B6E3-6F1B-B0E6-837F244AF571}"/>
              </a:ext>
            </a:extLst>
          </p:cNvPr>
          <p:cNvSpPr txBox="1"/>
          <p:nvPr/>
        </p:nvSpPr>
        <p:spPr>
          <a:xfrm>
            <a:off x="838200" y="976203"/>
            <a:ext cx="10572125" cy="646331"/>
          </a:xfrm>
          <a:prstGeom prst="rect">
            <a:avLst/>
          </a:prstGeom>
          <a:noFill/>
        </p:spPr>
        <p:txBody>
          <a:bodyPr wrap="none" rtlCol="0">
            <a:spAutoFit/>
          </a:bodyPr>
          <a:lstStyle/>
          <a:p>
            <a:r>
              <a:rPr kumimoji="1" lang="ja-JP" altLang="en-US"/>
              <a:t>実際に平均を計算した結果は分散は小さい　結果のグラフは平均の平均の結果分散が小さいため多分</a:t>
            </a:r>
            <a:endParaRPr kumimoji="1" lang="en-US" altLang="ja-JP" dirty="0"/>
          </a:p>
          <a:p>
            <a:r>
              <a:rPr lang="ja-JP" altLang="en-US"/>
              <a:t>区間を計算しても特に変わるものはないから計算しなかった</a:t>
            </a:r>
            <a:endParaRPr kumimoji="1" lang="ja-JP" altLang="en-US"/>
          </a:p>
        </p:txBody>
      </p:sp>
      <p:pic>
        <p:nvPicPr>
          <p:cNvPr id="11" name="コンテンツ プレースホルダー 10" descr="グラフ, 折れ線グラフ&#10;&#10;自動的に生成された説明">
            <a:extLst>
              <a:ext uri="{FF2B5EF4-FFF2-40B4-BE49-F238E27FC236}">
                <a16:creationId xmlns:a16="http://schemas.microsoft.com/office/drawing/2014/main" id="{DA2A3FD4-E867-FDE9-9C7E-618360E56384}"/>
              </a:ext>
            </a:extLst>
          </p:cNvPr>
          <p:cNvPicPr>
            <a:picLocks noGrp="1" noChangeAspect="1"/>
          </p:cNvPicPr>
          <p:nvPr>
            <p:ph idx="1"/>
          </p:nvPr>
        </p:nvPicPr>
        <p:blipFill>
          <a:blip r:embed="rId2"/>
          <a:stretch>
            <a:fillRect/>
          </a:stretch>
        </p:blipFill>
        <p:spPr>
          <a:xfrm>
            <a:off x="4774461" y="2141537"/>
            <a:ext cx="6349187" cy="4351338"/>
          </a:xfrm>
        </p:spPr>
      </p:pic>
    </p:spTree>
    <p:extLst>
      <p:ext uri="{BB962C8B-B14F-4D97-AF65-F5344CB8AC3E}">
        <p14:creationId xmlns:p14="http://schemas.microsoft.com/office/powerpoint/2010/main" val="2199864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54F44C-D174-4637-5B33-EC7297A06422}"/>
              </a:ext>
            </a:extLst>
          </p:cNvPr>
          <p:cNvSpPr>
            <a:spLocks noGrp="1"/>
          </p:cNvSpPr>
          <p:nvPr>
            <p:ph type="title"/>
          </p:nvPr>
        </p:nvSpPr>
        <p:spPr>
          <a:xfrm flipV="1">
            <a:off x="838200" y="319406"/>
            <a:ext cx="10515600" cy="45719"/>
          </a:xfrm>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EBD1CF2B-C2C9-37EA-0EE8-CDC50B652B82}"/>
              </a:ext>
            </a:extLst>
          </p:cNvPr>
          <p:cNvSpPr>
            <a:spLocks noGrp="1"/>
          </p:cNvSpPr>
          <p:nvPr>
            <p:ph idx="1"/>
          </p:nvPr>
        </p:nvSpPr>
        <p:spPr>
          <a:xfrm>
            <a:off x="838200" y="896815"/>
            <a:ext cx="10515600" cy="5280148"/>
          </a:xfrm>
        </p:spPr>
        <p:txBody>
          <a:bodyPr/>
          <a:lstStyle/>
          <a:p>
            <a:r>
              <a:rPr kumimoji="1" lang="ja-JP" altLang="en-US"/>
              <a:t>結果はそれなりに悪くないかもしれないが他の方法で結果を出す</a:t>
            </a:r>
            <a:endParaRPr kumimoji="1" lang="en-US" altLang="ja-JP" dirty="0"/>
          </a:p>
          <a:p>
            <a:r>
              <a:rPr lang="ja-JP" altLang="en-US"/>
              <a:t>ネットで探したものの方法を試してみる</a:t>
            </a:r>
            <a:endParaRPr kumimoji="1" lang="ja-JP" altLang="en-US"/>
          </a:p>
        </p:txBody>
      </p:sp>
      <p:pic>
        <p:nvPicPr>
          <p:cNvPr id="5" name="図 4" descr="グラフ, 折れ線グラフ&#10;&#10;自動的に生成された説明">
            <a:extLst>
              <a:ext uri="{FF2B5EF4-FFF2-40B4-BE49-F238E27FC236}">
                <a16:creationId xmlns:a16="http://schemas.microsoft.com/office/drawing/2014/main" id="{37997F21-B3C9-00B9-4A94-87DE625D4910}"/>
              </a:ext>
            </a:extLst>
          </p:cNvPr>
          <p:cNvPicPr>
            <a:picLocks noChangeAspect="1"/>
          </p:cNvPicPr>
          <p:nvPr/>
        </p:nvPicPr>
        <p:blipFill>
          <a:blip r:embed="rId2"/>
          <a:stretch>
            <a:fillRect/>
          </a:stretch>
        </p:blipFill>
        <p:spPr>
          <a:xfrm>
            <a:off x="2209800" y="1726707"/>
            <a:ext cx="7772400" cy="5131293"/>
          </a:xfrm>
          <a:prstGeom prst="rect">
            <a:avLst/>
          </a:prstGeom>
        </p:spPr>
      </p:pic>
    </p:spTree>
    <p:extLst>
      <p:ext uri="{BB962C8B-B14F-4D97-AF65-F5344CB8AC3E}">
        <p14:creationId xmlns:p14="http://schemas.microsoft.com/office/powerpoint/2010/main" val="4205578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9D94A5-CB25-7AF0-01FF-93219286916B}"/>
              </a:ext>
            </a:extLst>
          </p:cNvPr>
          <p:cNvSpPr>
            <a:spLocks noGrp="1"/>
          </p:cNvSpPr>
          <p:nvPr>
            <p:ph type="title"/>
          </p:nvPr>
        </p:nvSpPr>
        <p:spPr>
          <a:xfrm flipV="1">
            <a:off x="838200" y="318978"/>
            <a:ext cx="10515600" cy="46148"/>
          </a:xfrm>
        </p:spPr>
        <p:txBody>
          <a:bodyPr>
            <a:normAutofit fontScale="90000"/>
          </a:bodyPr>
          <a:lstStyle/>
          <a:p>
            <a:endParaRPr kumimoji="1" lang="ja-JP" altLang="en-US"/>
          </a:p>
        </p:txBody>
      </p:sp>
      <p:sp>
        <p:nvSpPr>
          <p:cNvPr id="3" name="コンテンツ プレースホルダー 2">
            <a:extLst>
              <a:ext uri="{FF2B5EF4-FFF2-40B4-BE49-F238E27FC236}">
                <a16:creationId xmlns:a16="http://schemas.microsoft.com/office/drawing/2014/main" id="{E283A515-9138-2E4B-EF99-3A34EE4E7F8E}"/>
              </a:ext>
            </a:extLst>
          </p:cNvPr>
          <p:cNvSpPr>
            <a:spLocks noGrp="1"/>
          </p:cNvSpPr>
          <p:nvPr>
            <p:ph idx="1"/>
          </p:nvPr>
        </p:nvSpPr>
        <p:spPr>
          <a:xfrm>
            <a:off x="838200" y="857840"/>
            <a:ext cx="10515600" cy="5319123"/>
          </a:xfrm>
        </p:spPr>
        <p:txBody>
          <a:bodyPr/>
          <a:lstStyle/>
          <a:p>
            <a:r>
              <a:rPr kumimoji="1" lang="ja-JP" altLang="en-US"/>
              <a:t>平均値を最初</a:t>
            </a:r>
            <a:r>
              <a:rPr lang="ja-JP" altLang="en-US"/>
              <a:t>からランダムで決め最後は平均で</a:t>
            </a:r>
            <a:r>
              <a:rPr lang="en-US" altLang="ja-JP" dirty="0"/>
              <a:t>[0.025,0.975]</a:t>
            </a:r>
            <a:r>
              <a:rPr lang="ja-JP" altLang="en-US"/>
              <a:t>の区間を表示</a:t>
            </a:r>
            <a:endParaRPr kumimoji="1" lang="en-US" altLang="ja-JP" dirty="0"/>
          </a:p>
        </p:txBody>
      </p:sp>
      <p:pic>
        <p:nvPicPr>
          <p:cNvPr id="5" name="図 4" descr="グラフ, 折れ線グラフ&#10;&#10;自動的に生成された説明">
            <a:extLst>
              <a:ext uri="{FF2B5EF4-FFF2-40B4-BE49-F238E27FC236}">
                <a16:creationId xmlns:a16="http://schemas.microsoft.com/office/drawing/2014/main" id="{9077B7CA-4CEF-529F-8F67-E5E62930A081}"/>
              </a:ext>
            </a:extLst>
          </p:cNvPr>
          <p:cNvPicPr>
            <a:picLocks noChangeAspect="1"/>
          </p:cNvPicPr>
          <p:nvPr/>
        </p:nvPicPr>
        <p:blipFill>
          <a:blip r:embed="rId2"/>
          <a:stretch>
            <a:fillRect/>
          </a:stretch>
        </p:blipFill>
        <p:spPr>
          <a:xfrm>
            <a:off x="2010439" y="1406771"/>
            <a:ext cx="7772400" cy="5132251"/>
          </a:xfrm>
          <a:prstGeom prst="rect">
            <a:avLst/>
          </a:prstGeom>
        </p:spPr>
      </p:pic>
    </p:spTree>
    <p:extLst>
      <p:ext uri="{BB962C8B-B14F-4D97-AF65-F5344CB8AC3E}">
        <p14:creationId xmlns:p14="http://schemas.microsoft.com/office/powerpoint/2010/main" val="3940575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F21DC5-815A-618A-AEBC-EE3D1A650C7E}"/>
              </a:ext>
            </a:extLst>
          </p:cNvPr>
          <p:cNvSpPr>
            <a:spLocks noGrp="1"/>
          </p:cNvSpPr>
          <p:nvPr>
            <p:ph type="title"/>
          </p:nvPr>
        </p:nvSpPr>
        <p:spPr>
          <a:xfrm>
            <a:off x="345831" y="18255"/>
            <a:ext cx="10515600" cy="315853"/>
          </a:xfrm>
        </p:spPr>
        <p:txBody>
          <a:bodyPr>
            <a:normAutofit fontScale="90000"/>
          </a:bodyPr>
          <a:lstStyle/>
          <a:p>
            <a:r>
              <a:rPr kumimoji="1" lang="ja-JP" altLang="en-US"/>
              <a:t>コード</a:t>
            </a:r>
          </a:p>
        </p:txBody>
      </p:sp>
      <p:sp>
        <p:nvSpPr>
          <p:cNvPr id="3" name="コンテンツ プレースホルダー 2">
            <a:extLst>
              <a:ext uri="{FF2B5EF4-FFF2-40B4-BE49-F238E27FC236}">
                <a16:creationId xmlns:a16="http://schemas.microsoft.com/office/drawing/2014/main" id="{928CBD66-33C4-AA3E-E416-4DDA434BE70F}"/>
              </a:ext>
            </a:extLst>
          </p:cNvPr>
          <p:cNvSpPr>
            <a:spLocks noGrp="1"/>
          </p:cNvSpPr>
          <p:nvPr>
            <p:ph idx="1"/>
          </p:nvPr>
        </p:nvSpPr>
        <p:spPr>
          <a:xfrm>
            <a:off x="0" y="615462"/>
            <a:ext cx="11353800" cy="5561501"/>
          </a:xfrm>
        </p:spPr>
        <p:txBody>
          <a:bodyPr>
            <a:normAutofit fontScale="77500" lnSpcReduction="20000"/>
          </a:bodyPr>
          <a:lstStyle/>
          <a:p>
            <a:r>
              <a:rPr lang="en-US" altLang="ja-JP" b="0" dirty="0" err="1">
                <a:solidFill>
                  <a:srgbClr val="DCDCAA"/>
                </a:solidFill>
                <a:effectLst/>
                <a:latin typeface="Menlo" panose="020B0609030804020204" pitchFamily="49" charset="0"/>
              </a:rPr>
              <a:t>sekernel</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α) =</a:t>
            </a:r>
            <a:r>
              <a:rPr lang="en-US" altLang="ja-JP" b="0" dirty="0" err="1">
                <a:solidFill>
                  <a:srgbClr val="DCDCAA"/>
                </a:solidFill>
                <a:effectLst/>
                <a:latin typeface="Menlo" panose="020B0609030804020204" pitchFamily="49" charset="0"/>
              </a:rPr>
              <a:t>SqExponentialKernel</a:t>
            </a:r>
            <a:r>
              <a:rPr lang="en-US" altLang="ja-JP" b="0" dirty="0">
                <a:solidFill>
                  <a:srgbClr val="D4D4D4"/>
                </a:solidFill>
                <a:effectLst/>
                <a:latin typeface="Menlo" panose="020B0609030804020204" pitchFamily="49" charset="0"/>
              </a:rPr>
              <a:t>() ∘ </a:t>
            </a:r>
            <a:r>
              <a:rPr lang="en-US" altLang="ja-JP" b="0" dirty="0" err="1">
                <a:solidFill>
                  <a:srgbClr val="DCDCAA"/>
                </a:solidFill>
                <a:effectLst/>
                <a:latin typeface="Menlo" panose="020B0609030804020204" pitchFamily="49" charset="0"/>
              </a:rPr>
              <a:t>ARDTransform</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α);</a:t>
            </a:r>
          </a:p>
          <a:p>
            <a:r>
              <a:rPr lang="en-US" altLang="ja-JP" b="0" dirty="0">
                <a:solidFill>
                  <a:srgbClr val="DCDCAA"/>
                </a:solidFill>
                <a:effectLst/>
                <a:latin typeface="Menlo" panose="020B0609030804020204" pitchFamily="49" charset="0"/>
              </a:rPr>
              <a:t>@model</a:t>
            </a:r>
            <a:r>
              <a:rPr lang="en-US" altLang="ja-JP" b="0" dirty="0">
                <a:solidFill>
                  <a:srgbClr val="D4D4D4"/>
                </a:solidFill>
                <a:effectLst/>
                <a:latin typeface="Menlo" panose="020B0609030804020204" pitchFamily="49" charset="0"/>
              </a:rPr>
              <a:t> </a:t>
            </a:r>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GPLVM</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x,y</a:t>
            </a:r>
            <a:r>
              <a:rPr lang="en-US" altLang="ja-JP" b="0" dirty="0">
                <a:solidFill>
                  <a:srgbClr val="D4D4D4"/>
                </a:solidFill>
                <a:effectLst/>
                <a:latin typeface="Menlo" panose="020B0609030804020204" pitchFamily="49" charset="0"/>
              </a:rPr>
              <a:t>, K)</a:t>
            </a:r>
          </a:p>
          <a:p>
            <a:r>
              <a:rPr lang="en-US" altLang="ja-JP" b="0" dirty="0">
                <a:solidFill>
                  <a:srgbClr val="D4D4D4"/>
                </a:solidFill>
                <a:effectLst/>
                <a:latin typeface="Menlo" panose="020B0609030804020204" pitchFamily="49" charset="0"/>
              </a:rPr>
              <a:t>noise = </a:t>
            </a:r>
            <a:r>
              <a:rPr lang="en-US" altLang="ja-JP" b="0" dirty="0">
                <a:solidFill>
                  <a:srgbClr val="B5CEA8"/>
                </a:solidFill>
                <a:effectLst/>
                <a:latin typeface="Menlo" panose="020B0609030804020204" pitchFamily="49" charset="0"/>
              </a:rPr>
              <a:t>1e-3</a:t>
            </a:r>
            <a:endParaRPr lang="en-US" altLang="ja-JP" b="0" dirty="0">
              <a:solidFill>
                <a:srgbClr val="D4D4D4"/>
              </a:solidFill>
              <a:effectLst/>
              <a:latin typeface="Menlo" panose="020B0609030804020204" pitchFamily="49" charset="0"/>
            </a:endParaRPr>
          </a:p>
          <a:p>
            <a:r>
              <a:rPr lang="el-GR" altLang="ja-JP" b="0" dirty="0">
                <a:solidFill>
                  <a:srgbClr val="D4D4D4"/>
                </a:solidFill>
                <a:effectLst/>
                <a:latin typeface="Menlo" panose="020B0609030804020204" pitchFamily="49" charset="0"/>
              </a:rPr>
              <a:t>α ~ </a:t>
            </a:r>
            <a:r>
              <a:rPr lang="en-US" altLang="ja-JP" b="0" dirty="0" err="1">
                <a:solidFill>
                  <a:srgbClr val="DCDCAA"/>
                </a:solidFill>
                <a:effectLst/>
                <a:latin typeface="Menlo" panose="020B0609030804020204" pitchFamily="49" charset="0"/>
              </a:rPr>
              <a:t>MvLogNormal</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MvNormal</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Zeros</a:t>
            </a:r>
            <a:r>
              <a:rPr lang="en-US" altLang="ja-JP" b="0" dirty="0">
                <a:solidFill>
                  <a:srgbClr val="D4D4D4"/>
                </a:solidFill>
                <a:effectLst/>
                <a:latin typeface="Menlo" panose="020B0609030804020204" pitchFamily="49" charset="0"/>
              </a:rPr>
              <a:t>(K), I))</a:t>
            </a:r>
          </a:p>
          <a:p>
            <a:r>
              <a:rPr lang="el-GR" altLang="ja-JP" b="0" dirty="0">
                <a:solidFill>
                  <a:srgbClr val="D4D4D4"/>
                </a:solidFill>
                <a:effectLst/>
                <a:latin typeface="Menlo" panose="020B0609030804020204" pitchFamily="49" charset="0"/>
              </a:rPr>
              <a:t>σ ~ </a:t>
            </a:r>
            <a:r>
              <a:rPr lang="en-US" altLang="ja-JP" b="0" dirty="0" err="1">
                <a:solidFill>
                  <a:srgbClr val="DCDCAA"/>
                </a:solidFill>
                <a:effectLst/>
                <a:latin typeface="Menlo" panose="020B0609030804020204" pitchFamily="49" charset="0"/>
              </a:rPr>
              <a:t>LogNormal</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1.0</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kxx</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GP</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sekernel</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α))(</a:t>
            </a:r>
            <a:r>
              <a:rPr lang="en-US" altLang="ja-JP" b="0" dirty="0" err="1">
                <a:solidFill>
                  <a:srgbClr val="DCDCAA"/>
                </a:solidFill>
                <a:effectLst/>
                <a:latin typeface="Menlo" panose="020B0609030804020204" pitchFamily="49" charset="0"/>
              </a:rPr>
              <a:t>ColVecs</a:t>
            </a:r>
            <a:r>
              <a:rPr lang="en-US" altLang="ja-JP" b="0" dirty="0">
                <a:solidFill>
                  <a:srgbClr val="D4D4D4"/>
                </a:solidFill>
                <a:effectLst/>
                <a:latin typeface="Menlo" panose="020B0609030804020204" pitchFamily="49" charset="0"/>
              </a:rPr>
              <a:t>(x1),noise)</a:t>
            </a:r>
          </a:p>
          <a:p>
            <a:r>
              <a:rPr lang="en-US" altLang="ja-JP" b="0" dirty="0">
                <a:solidFill>
                  <a:srgbClr val="D4D4D4"/>
                </a:solidFill>
                <a:effectLst/>
                <a:latin typeface="Menlo" panose="020B0609030804020204" pitchFamily="49" charset="0"/>
              </a:rPr>
              <a:t>y ~ </a:t>
            </a:r>
            <a:r>
              <a:rPr lang="en-US" altLang="ja-JP" b="0" dirty="0" err="1">
                <a:solidFill>
                  <a:srgbClr val="DCDCAA"/>
                </a:solidFill>
                <a:effectLst/>
                <a:latin typeface="Menlo" panose="020B0609030804020204" pitchFamily="49" charset="0"/>
              </a:rPr>
              <a:t>MvNormal</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kxx</a:t>
            </a:r>
            <a:r>
              <a:rPr lang="en-US" altLang="ja-JP" b="0" dirty="0">
                <a:solidFill>
                  <a:srgbClr val="D4D4D4"/>
                </a:solidFill>
                <a:effectLst/>
                <a:latin typeface="Menlo" panose="020B0609030804020204" pitchFamily="49" charset="0"/>
              </a:rPr>
              <a:t>), (</a:t>
            </a:r>
            <a:r>
              <a:rPr lang="en-US" altLang="ja-JP" b="0" dirty="0" err="1">
                <a:solidFill>
                  <a:srgbClr val="DCDCAA"/>
                </a:solidFill>
                <a:effectLst/>
                <a:latin typeface="Menlo" panose="020B0609030804020204" pitchFamily="49" charset="0"/>
              </a:rPr>
              <a:t>cov</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kxx</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1e-6</a:t>
            </a:r>
            <a:r>
              <a:rPr lang="en-US" altLang="ja-JP" b="0" dirty="0">
                <a:solidFill>
                  <a:srgbClr val="D4D4D4"/>
                </a:solidFill>
                <a:effectLst/>
                <a:latin typeface="Menlo" panose="020B0609030804020204" pitchFamily="49" charset="0"/>
              </a:rPr>
              <a:t> * I)+</a:t>
            </a:r>
            <a:r>
              <a:rPr lang="el-GR" altLang="ja-JP" b="0" dirty="0">
                <a:solidFill>
                  <a:srgbClr val="D4D4D4"/>
                </a:solidFill>
                <a:effectLst/>
                <a:latin typeface="Menlo" panose="020B0609030804020204" pitchFamily="49" charset="0"/>
              </a:rPr>
              <a:t>σ*</a:t>
            </a:r>
            <a:r>
              <a:rPr lang="en-US" altLang="ja-JP" b="0" dirty="0">
                <a:solidFill>
                  <a:srgbClr val="D4D4D4"/>
                </a:solidFill>
                <a:effectLst/>
                <a:latin typeface="Menlo" panose="020B0609030804020204" pitchFamily="49" charset="0"/>
              </a:rPr>
              <a:t>I)</a:t>
            </a:r>
          </a:p>
          <a:p>
            <a:r>
              <a:rPr lang="en-US" altLang="ja-JP" b="0" dirty="0">
                <a:solidFill>
                  <a:srgbClr val="C586C0"/>
                </a:solidFill>
                <a:effectLst/>
                <a:latin typeface="Menlo" panose="020B0609030804020204" pitchFamily="49" charset="0"/>
              </a:rPr>
              <a:t>return</a:t>
            </a:r>
            <a:r>
              <a:rPr lang="en-US" altLang="ja-JP" b="0" dirty="0">
                <a:solidFill>
                  <a:srgbClr val="D4D4D4"/>
                </a:solidFill>
                <a:effectLst/>
                <a:latin typeface="Menlo" panose="020B0609030804020204" pitchFamily="49" charset="0"/>
              </a:rPr>
              <a:t> </a:t>
            </a:r>
            <a:r>
              <a:rPr lang="en-US" altLang="ja-JP" b="0" dirty="0">
                <a:solidFill>
                  <a:srgbClr val="569CD6"/>
                </a:solidFill>
                <a:effectLst/>
                <a:latin typeface="Menlo" panose="020B0609030804020204" pitchFamily="49" charset="0"/>
              </a:rPr>
              <a:t>nothing</a:t>
            </a:r>
            <a:endParaRPr lang="en-US" altLang="ja-JP" b="0" dirty="0">
              <a:solidFill>
                <a:srgbClr val="D4D4D4"/>
              </a:solidFill>
              <a:effectLst/>
              <a:latin typeface="Menlo" panose="020B0609030804020204" pitchFamily="49" charset="0"/>
            </a:endParaRPr>
          </a:p>
          <a:p>
            <a:r>
              <a:rPr lang="en-US" altLang="ja-JP" b="0" dirty="0">
                <a:solidFill>
                  <a:srgbClr val="C586C0"/>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gplvm</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GPLVM</a:t>
            </a:r>
            <a:r>
              <a:rPr lang="en-US" altLang="ja-JP" b="0" dirty="0">
                <a:solidFill>
                  <a:srgbClr val="D4D4D4"/>
                </a:solidFill>
                <a:effectLst/>
                <a:latin typeface="Menlo" panose="020B0609030804020204" pitchFamily="49" charset="0"/>
              </a:rPr>
              <a:t>(x1,</a:t>
            </a:r>
            <a:r>
              <a:rPr lang="en-US" altLang="ja-JP" b="0" dirty="0">
                <a:solidFill>
                  <a:srgbClr val="DCDCAA"/>
                </a:solidFill>
                <a:effectLst/>
                <a:latin typeface="Menlo" panose="020B0609030804020204" pitchFamily="49" charset="0"/>
              </a:rPr>
              <a:t>vec</a:t>
            </a:r>
            <a:r>
              <a:rPr lang="en-US" altLang="ja-JP" b="0" dirty="0">
                <a:solidFill>
                  <a:srgbClr val="D4D4D4"/>
                </a:solidFill>
                <a:effectLst/>
                <a:latin typeface="Menlo" panose="020B0609030804020204" pitchFamily="49" charset="0"/>
              </a:rPr>
              <a:t>(y1),</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chain_gplvm</a:t>
            </a:r>
            <a:r>
              <a:rPr lang="en-US" altLang="ja-JP" b="0" dirty="0">
                <a:solidFill>
                  <a:srgbClr val="D4D4D4"/>
                </a:solidFill>
                <a:effectLst/>
                <a:latin typeface="Menlo" panose="020B0609030804020204" pitchFamily="49" charset="0"/>
              </a:rPr>
              <a:t> = </a:t>
            </a:r>
            <a:r>
              <a:rPr lang="en-US" altLang="ja-JP" b="0" dirty="0">
                <a:solidFill>
                  <a:srgbClr val="DCDCAA"/>
                </a:solidFill>
                <a:effectLst/>
                <a:latin typeface="Menlo" panose="020B0609030804020204" pitchFamily="49" charset="0"/>
              </a:rPr>
              <a:t>sample</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gplvm</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HMC</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0.01</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100</a:t>
            </a:r>
            <a:r>
              <a:rPr lang="en-US" altLang="ja-JP" b="0" dirty="0">
                <a:solidFill>
                  <a:srgbClr val="D4D4D4"/>
                </a:solidFill>
                <a:effectLst/>
                <a:latin typeface="Menlo" panose="020B0609030804020204" pitchFamily="49" charset="0"/>
              </a:rPr>
              <a:t>), </a:t>
            </a:r>
            <a:r>
              <a:rPr lang="en-US" altLang="ja-JP" b="0" dirty="0">
                <a:solidFill>
                  <a:srgbClr val="B5CEA8"/>
                </a:solidFill>
                <a:effectLst/>
                <a:latin typeface="Menlo" panose="020B0609030804020204" pitchFamily="49" charset="0"/>
              </a:rPr>
              <a:t>500</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mu = </a:t>
            </a:r>
            <a:r>
              <a:rPr lang="en-US" altLang="ja-JP" b="0" dirty="0">
                <a:solidFill>
                  <a:srgbClr val="DCDCAA"/>
                </a:solidFill>
                <a:effectLst/>
                <a:latin typeface="Menlo" panose="020B0609030804020204" pitchFamily="49" charset="0"/>
              </a:rPr>
              <a:t>group</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chain_gplvm</a:t>
            </a:r>
            <a:r>
              <a:rPr lang="en-US" altLang="ja-JP" b="0" dirty="0">
                <a:solidFill>
                  <a:srgbClr val="D4D4D4"/>
                </a:solidFill>
                <a:effectLst/>
                <a:latin typeface="Menlo" panose="020B0609030804020204" pitchFamily="49" charset="0"/>
              </a:rPr>
              <a:t>, :</a:t>
            </a:r>
            <a:r>
              <a:rPr lang="el-GR" altLang="ja-JP" b="0" dirty="0">
                <a:solidFill>
                  <a:srgbClr val="D4D4D4"/>
                </a:solidFill>
                <a:effectLst/>
                <a:latin typeface="Menlo" panose="020B0609030804020204" pitchFamily="49" charset="0"/>
              </a:rPr>
              <a:t>α ).</a:t>
            </a:r>
            <a:r>
              <a:rPr lang="en-US" altLang="ja-JP" b="0" dirty="0" err="1">
                <a:solidFill>
                  <a:srgbClr val="D4D4D4"/>
                </a:solidFill>
                <a:effectLst/>
                <a:latin typeface="Menlo" panose="020B0609030804020204" pitchFamily="49" charset="0"/>
              </a:rPr>
              <a:t>value.data</a:t>
            </a:r>
            <a:r>
              <a:rPr lang="en-US" altLang="ja-JP" b="0" dirty="0">
                <a:solidFill>
                  <a:srgbClr val="D4D4D4"/>
                </a:solidFill>
                <a:effectLst/>
                <a:latin typeface="Menlo" panose="020B0609030804020204" pitchFamily="49" charset="0"/>
              </a:rPr>
              <a:t>[:, :,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sig2 = </a:t>
            </a:r>
            <a:r>
              <a:rPr lang="en-US" altLang="ja-JP" b="0" dirty="0">
                <a:solidFill>
                  <a:srgbClr val="DCDCAA"/>
                </a:solidFill>
                <a:effectLst/>
                <a:latin typeface="Menlo" panose="020B0609030804020204" pitchFamily="49" charset="0"/>
              </a:rPr>
              <a:t>group</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chain_gplvm</a:t>
            </a:r>
            <a:r>
              <a:rPr lang="en-US" altLang="ja-JP" b="0" dirty="0">
                <a:solidFill>
                  <a:srgbClr val="D4D4D4"/>
                </a:solidFill>
                <a:effectLst/>
                <a:latin typeface="Menlo" panose="020B0609030804020204" pitchFamily="49" charset="0"/>
              </a:rPr>
              <a:t>, :</a:t>
            </a:r>
            <a:r>
              <a:rPr lang="el-GR" altLang="ja-JP" b="0" dirty="0">
                <a:solidFill>
                  <a:srgbClr val="D4D4D4"/>
                </a:solidFill>
                <a:effectLst/>
                <a:latin typeface="Menlo" panose="020B0609030804020204" pitchFamily="49" charset="0"/>
              </a:rPr>
              <a:t>σ).</a:t>
            </a:r>
            <a:r>
              <a:rPr lang="en-US" altLang="ja-JP" b="0" dirty="0" err="1">
                <a:solidFill>
                  <a:srgbClr val="D4D4D4"/>
                </a:solidFill>
                <a:effectLst/>
                <a:latin typeface="Menlo" panose="020B0609030804020204" pitchFamily="49" charset="0"/>
              </a:rPr>
              <a:t>value.data</a:t>
            </a:r>
            <a:r>
              <a:rPr lang="en-US" altLang="ja-JP" b="0" dirty="0">
                <a:solidFill>
                  <a:srgbClr val="D4D4D4"/>
                </a:solidFill>
                <a:effectLst/>
                <a:latin typeface="Menlo" panose="020B0609030804020204" pitchFamily="49" charset="0"/>
              </a:rPr>
              <a:t>[:, :,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Z=[x1 x2]</a:t>
            </a:r>
          </a:p>
          <a:p>
            <a:r>
              <a:rPr lang="en-US" altLang="ja-JP" b="0" dirty="0" err="1">
                <a:solidFill>
                  <a:srgbClr val="DCDCAA"/>
                </a:solidFill>
                <a:effectLst/>
                <a:latin typeface="Menlo" panose="020B0609030804020204" pitchFamily="49" charset="0"/>
              </a:rPr>
              <a:t>kxx</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α,</a:t>
            </a:r>
            <a:r>
              <a:rPr lang="en-US" altLang="ja-JP" b="0" dirty="0">
                <a:solidFill>
                  <a:srgbClr val="D4D4D4"/>
                </a:solidFill>
                <a:effectLst/>
                <a:latin typeface="Menlo" panose="020B0609030804020204" pitchFamily="49" charset="0"/>
              </a:rPr>
              <a:t>x)=</a:t>
            </a:r>
            <a:r>
              <a:rPr lang="en-US" altLang="ja-JP" b="0" dirty="0">
                <a:solidFill>
                  <a:srgbClr val="DCDCAA"/>
                </a:solidFill>
                <a:effectLst/>
                <a:latin typeface="Menlo" panose="020B0609030804020204" pitchFamily="49" charset="0"/>
              </a:rPr>
              <a:t>GP</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sekernel</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α))(</a:t>
            </a:r>
            <a:r>
              <a:rPr lang="en-US" altLang="ja-JP" b="0" dirty="0">
                <a:solidFill>
                  <a:srgbClr val="D4D4D4"/>
                </a:solidFill>
                <a:effectLst/>
                <a:latin typeface="Menlo" panose="020B0609030804020204" pitchFamily="49" charset="0"/>
              </a:rPr>
              <a:t>x);</a:t>
            </a:r>
          </a:p>
          <a:p>
            <a:endParaRPr kumimoji="1" lang="ja-JP" altLang="en-US"/>
          </a:p>
        </p:txBody>
      </p:sp>
    </p:spTree>
    <p:extLst>
      <p:ext uri="{BB962C8B-B14F-4D97-AF65-F5344CB8AC3E}">
        <p14:creationId xmlns:p14="http://schemas.microsoft.com/office/powerpoint/2010/main" val="4196014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8FE23E1-3F94-845B-A2DD-BC4BD520EC35}"/>
              </a:ext>
            </a:extLst>
          </p:cNvPr>
          <p:cNvSpPr>
            <a:spLocks noGrp="1"/>
          </p:cNvSpPr>
          <p:nvPr>
            <p:ph idx="1"/>
          </p:nvPr>
        </p:nvSpPr>
        <p:spPr>
          <a:xfrm>
            <a:off x="298938" y="545123"/>
            <a:ext cx="11054862" cy="5631840"/>
          </a:xfrm>
        </p:spPr>
        <p:txBody>
          <a:bodyPr>
            <a:normAutofit fontScale="32500" lnSpcReduction="20000"/>
          </a:bodyPr>
          <a:lstStyle/>
          <a:p>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new</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x,xnew,y,kxx,mu,sig</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pre=</a:t>
            </a:r>
            <a:r>
              <a:rPr lang="en-US" altLang="ja-JP" b="0" dirty="0" err="1">
                <a:solidFill>
                  <a:srgbClr val="DCDCAA"/>
                </a:solidFill>
                <a:effectLst/>
                <a:latin typeface="Menlo" panose="020B0609030804020204" pitchFamily="49" charset="0"/>
              </a:rPr>
              <a:t>kxx</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mu,x</a:t>
            </a:r>
            <a:r>
              <a:rPr lang="en-US" altLang="ja-JP" b="0" dirty="0">
                <a:solidFill>
                  <a:srgbClr val="D4D4D4"/>
                </a:solidFill>
                <a:effectLst/>
                <a:latin typeface="Menlo" panose="020B0609030804020204" pitchFamily="49" charset="0"/>
              </a:rPr>
              <a:t>) </a:t>
            </a:r>
          </a:p>
          <a:p>
            <a:r>
              <a:rPr lang="en-US" altLang="ja-JP" b="0" dirty="0">
                <a:solidFill>
                  <a:srgbClr val="D4D4D4"/>
                </a:solidFill>
                <a:effectLst/>
                <a:latin typeface="Menlo" panose="020B0609030804020204" pitchFamily="49" charset="0"/>
              </a:rPr>
              <a:t>pre1=</a:t>
            </a:r>
            <a:r>
              <a:rPr lang="en-US" altLang="ja-JP" b="0" dirty="0" err="1">
                <a:solidFill>
                  <a:srgbClr val="DCDCAA"/>
                </a:solidFill>
                <a:effectLst/>
                <a:latin typeface="Menlo" panose="020B0609030804020204" pitchFamily="49" charset="0"/>
              </a:rPr>
              <a:t>kxx</a:t>
            </a:r>
            <a:r>
              <a:rPr lang="en-US" altLang="ja-JP" b="0" dirty="0">
                <a:solidFill>
                  <a:srgbClr val="D4D4D4"/>
                </a:solidFill>
                <a:effectLst/>
                <a:latin typeface="Menlo" panose="020B0609030804020204" pitchFamily="49" charset="0"/>
              </a:rPr>
              <a:t>(mu,[x </a:t>
            </a:r>
            <a:r>
              <a:rPr lang="en-US" altLang="ja-JP" b="0" dirty="0" err="1">
                <a:solidFill>
                  <a:srgbClr val="D4D4D4"/>
                </a:solidFill>
                <a:effectLst/>
                <a:latin typeface="Menlo" panose="020B0609030804020204" pitchFamily="49" charset="0"/>
              </a:rPr>
              <a:t>xnew</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kk=</a:t>
            </a:r>
            <a:r>
              <a:rPr lang="en-US" altLang="ja-JP" b="0" dirty="0" err="1">
                <a:solidFill>
                  <a:srgbClr val="DCDCAA"/>
                </a:solidFill>
                <a:effectLst/>
                <a:latin typeface="Menlo" panose="020B0609030804020204" pitchFamily="49" charset="0"/>
              </a:rPr>
              <a:t>cov</a:t>
            </a:r>
            <a:r>
              <a:rPr lang="en-US" altLang="ja-JP" b="0" dirty="0">
                <a:solidFill>
                  <a:srgbClr val="D4D4D4"/>
                </a:solidFill>
                <a:effectLst/>
                <a:latin typeface="Menlo" panose="020B0609030804020204" pitchFamily="49" charset="0"/>
              </a:rPr>
              <a:t>(pre1)</a:t>
            </a:r>
          </a:p>
          <a:p>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=kk[</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c=</a:t>
            </a:r>
            <a:r>
              <a:rPr lang="en-US" altLang="ja-JP" b="0" dirty="0">
                <a:solidFill>
                  <a:srgbClr val="DCDCAA"/>
                </a:solidFill>
                <a:effectLst/>
                <a:latin typeface="Menlo" panose="020B0609030804020204" pitchFamily="49" charset="0"/>
              </a:rPr>
              <a:t>inv</a:t>
            </a:r>
            <a:r>
              <a:rPr lang="en-US" altLang="ja-JP" b="0" dirty="0">
                <a:solidFill>
                  <a:srgbClr val="D4D4D4"/>
                </a:solidFill>
                <a:effectLst/>
                <a:latin typeface="Menlo" panose="020B0609030804020204" pitchFamily="49" charset="0"/>
              </a:rPr>
              <a:t>(kk[</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]+sig*I)</a:t>
            </a:r>
          </a:p>
          <a:p>
            <a:r>
              <a:rPr lang="en-US" altLang="ja-JP" b="0" dirty="0">
                <a:solidFill>
                  <a:srgbClr val="D4D4D4"/>
                </a:solidFill>
                <a:effectLst/>
                <a:latin typeface="Menlo" panose="020B0609030804020204" pitchFamily="49" charset="0"/>
              </a:rPr>
              <a:t>m=</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(pre).+</a:t>
            </a:r>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*c*(y'-</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(pre))</a:t>
            </a:r>
          </a:p>
          <a:p>
            <a:r>
              <a:rPr lang="en-US" altLang="ja-JP" b="0" dirty="0">
                <a:solidFill>
                  <a:srgbClr val="D4D4D4"/>
                </a:solidFill>
                <a:effectLst/>
                <a:latin typeface="Menlo" panose="020B0609030804020204" pitchFamily="49" charset="0"/>
              </a:rPr>
              <a:t>s=</a:t>
            </a:r>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*c*</a:t>
            </a:r>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return</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m,s</a:t>
            </a:r>
            <a:r>
              <a:rPr lang="en-US" altLang="ja-JP" b="0" dirty="0">
                <a:solidFill>
                  <a:srgbClr val="D4D4D4"/>
                </a:solidFill>
                <a:effectLst/>
                <a:latin typeface="Menlo" panose="020B0609030804020204" pitchFamily="49" charset="0"/>
              </a:rPr>
              <a:t>)</a:t>
            </a:r>
          </a:p>
          <a:p>
            <a:r>
              <a:rPr lang="en-US" altLang="ja-JP" b="0" dirty="0">
                <a:solidFill>
                  <a:srgbClr val="C586C0"/>
                </a:solidFill>
                <a:effectLst/>
                <a:latin typeface="Menlo" panose="020B0609030804020204" pitchFamily="49" charset="0"/>
              </a:rPr>
              <a:t>end</a:t>
            </a:r>
            <a:endParaRPr lang="en-US" altLang="ja-JP" b="0" dirty="0">
              <a:solidFill>
                <a:srgbClr val="D4D4D4"/>
              </a:solidFill>
              <a:effectLst/>
              <a:latin typeface="Menlo" panose="020B0609030804020204" pitchFamily="49" charset="0"/>
            </a:endParaRPr>
          </a:p>
          <a:p>
            <a:r>
              <a:rPr lang="en-US" altLang="ja-JP" b="0" dirty="0" err="1">
                <a:solidFill>
                  <a:srgbClr val="D4D4D4"/>
                </a:solidFill>
                <a:effectLst/>
                <a:latin typeface="Menlo" panose="020B0609030804020204" pitchFamily="49" charset="0"/>
              </a:rPr>
              <a:t>nkk</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new</a:t>
            </a:r>
            <a:r>
              <a:rPr lang="en-US" altLang="ja-JP" b="0" dirty="0">
                <a:solidFill>
                  <a:srgbClr val="D4D4D4"/>
                </a:solidFill>
                <a:effectLst/>
                <a:latin typeface="Menlo" panose="020B0609030804020204" pitchFamily="49" charset="0"/>
              </a:rPr>
              <a:t>(x1,x2,y1,kxx,[mu[</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]],sig2[</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a:t>
            </a:r>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in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(mu)]</a:t>
            </a:r>
          </a:p>
          <a:p>
            <a:r>
              <a:rPr lang="en-US" altLang="ja-JP" b="0" dirty="0">
                <a:solidFill>
                  <a:srgbClr val="D4D4D4"/>
                </a:solidFill>
                <a:effectLst/>
                <a:latin typeface="Menlo" panose="020B0609030804020204" pitchFamily="49" charset="0"/>
              </a:rPr>
              <a:t>mm=[</a:t>
            </a:r>
            <a:r>
              <a:rPr lang="en-US" altLang="ja-JP" b="0" dirty="0" err="1">
                <a:solidFill>
                  <a:srgbClr val="D4D4D4"/>
                </a:solidFill>
                <a:effectLst/>
                <a:latin typeface="Menlo" panose="020B0609030804020204" pitchFamily="49" charset="0"/>
              </a:rPr>
              <a:t>nkk</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 </a:t>
            </a:r>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in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nkk</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ss=[</a:t>
            </a:r>
            <a:r>
              <a:rPr lang="en-US" altLang="ja-JP" b="0" dirty="0" err="1">
                <a:solidFill>
                  <a:srgbClr val="D4D4D4"/>
                </a:solidFill>
                <a:effectLst/>
                <a:latin typeface="Menlo" panose="020B0609030804020204" pitchFamily="49" charset="0"/>
              </a:rPr>
              <a:t>nkk</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2</a:t>
            </a:r>
            <a:r>
              <a:rPr lang="en-US" altLang="ja-JP" b="0" dirty="0">
                <a:solidFill>
                  <a:srgbClr val="D4D4D4"/>
                </a:solidFill>
                <a:effectLst/>
                <a:latin typeface="Menlo" panose="020B0609030804020204" pitchFamily="49" charset="0"/>
              </a:rPr>
              <a:t>] </a:t>
            </a:r>
            <a:r>
              <a:rPr lang="en-US" altLang="ja-JP" b="0" dirty="0">
                <a:solidFill>
                  <a:srgbClr val="C586C0"/>
                </a:solidFill>
                <a:effectLst/>
                <a:latin typeface="Menlo" panose="020B0609030804020204" pitchFamily="49" charset="0"/>
              </a:rPr>
              <a:t>for</a:t>
            </a:r>
            <a:r>
              <a:rPr lang="en-US" altLang="ja-JP" b="0" dirty="0">
                <a:solidFill>
                  <a:srgbClr val="D4D4D4"/>
                </a:solidFill>
                <a:effectLst/>
                <a:latin typeface="Menlo" panose="020B0609030804020204" pitchFamily="49" charset="0"/>
              </a:rPr>
              <a:t> </a:t>
            </a:r>
            <a:r>
              <a:rPr lang="en-US" altLang="ja-JP" b="0" dirty="0" err="1">
                <a:solidFill>
                  <a:srgbClr val="D4D4D4"/>
                </a:solidFill>
                <a:effectLst/>
                <a:latin typeface="Menlo" panose="020B0609030804020204" pitchFamily="49" charset="0"/>
              </a:rPr>
              <a:t>i</a:t>
            </a:r>
            <a:r>
              <a:rPr lang="en-US" altLang="ja-JP" b="0" dirty="0">
                <a:solidFill>
                  <a:srgbClr val="D4D4D4"/>
                </a:solidFill>
                <a:effectLst/>
                <a:latin typeface="Menlo" panose="020B0609030804020204" pitchFamily="49" charset="0"/>
              </a:rPr>
              <a:t> in </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length</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nkk</a:t>
            </a:r>
            <a:r>
              <a:rPr lang="en-US" altLang="ja-JP" b="0" dirty="0">
                <a:solidFill>
                  <a:srgbClr val="D4D4D4"/>
                </a:solidFill>
                <a:effectLst/>
                <a:latin typeface="Menlo" panose="020B0609030804020204" pitchFamily="49" charset="0"/>
              </a:rPr>
              <a:t>)]</a:t>
            </a:r>
          </a:p>
          <a:p>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(mm)</a:t>
            </a:r>
          </a:p>
          <a:p>
            <a:endParaRPr kumimoji="1" lang="en-US" altLang="ja-JP" dirty="0"/>
          </a:p>
          <a:p>
            <a:r>
              <a:rPr lang="en-US" altLang="ja-JP" b="0" dirty="0" err="1">
                <a:solidFill>
                  <a:srgbClr val="D4D4D4"/>
                </a:solidFill>
                <a:effectLst/>
                <a:latin typeface="Menlo" panose="020B0609030804020204" pitchFamily="49" charset="0"/>
              </a:rPr>
              <a:t>ktx</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GP</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sekernel</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vec</a:t>
            </a:r>
            <a:r>
              <a:rPr lang="en-US" altLang="ja-JP" b="0" dirty="0">
                <a:solidFill>
                  <a:srgbClr val="D4D4D4"/>
                </a:solidFill>
                <a:effectLst/>
                <a:latin typeface="Menlo" panose="020B0609030804020204" pitchFamily="49" charset="0"/>
              </a:rPr>
              <a:t>(mu)))(</a:t>
            </a:r>
            <a:r>
              <a:rPr lang="en-US" altLang="ja-JP" b="0" dirty="0" err="1">
                <a:solidFill>
                  <a:srgbClr val="DCDCAA"/>
                </a:solidFill>
                <a:effectLst/>
                <a:latin typeface="Menlo" panose="020B0609030804020204" pitchFamily="49" charset="0"/>
              </a:rPr>
              <a:t>ColVecs</a:t>
            </a:r>
            <a:r>
              <a:rPr lang="en-US" altLang="ja-JP" b="0" dirty="0">
                <a:solidFill>
                  <a:srgbClr val="D4D4D4"/>
                </a:solidFill>
                <a:effectLst/>
                <a:latin typeface="Menlo" panose="020B0609030804020204" pitchFamily="49" charset="0"/>
              </a:rPr>
              <a:t>(Z),</a:t>
            </a:r>
            <a:r>
              <a:rPr lang="en-US" altLang="ja-JP" b="0" dirty="0">
                <a:solidFill>
                  <a:srgbClr val="B5CEA8"/>
                </a:solidFill>
                <a:effectLst/>
                <a:latin typeface="Menlo" panose="020B0609030804020204" pitchFamily="49" charset="0"/>
              </a:rPr>
              <a:t>1e-3</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kkk</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cov</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ktx</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koinv</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inv</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kkk</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knn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kkk</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kkk</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1</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365</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c=</a:t>
            </a:r>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koinv</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m=c*(y1.-</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kkk</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kkk</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s=</a:t>
            </a:r>
            <a:r>
              <a:rPr lang="en-US" altLang="ja-JP" b="0" dirty="0">
                <a:solidFill>
                  <a:srgbClr val="DCDCAA"/>
                </a:solidFill>
                <a:effectLst/>
                <a:latin typeface="Menlo" panose="020B0609030804020204" pitchFamily="49" charset="0"/>
              </a:rPr>
              <a:t>Matrix</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LinearAlgebra.</a:t>
            </a:r>
            <a:r>
              <a:rPr lang="en-US" altLang="ja-JP" b="0" dirty="0" err="1">
                <a:solidFill>
                  <a:srgbClr val="DCDCAA"/>
                </a:solidFill>
                <a:effectLst/>
                <a:latin typeface="Menlo" panose="020B0609030804020204" pitchFamily="49" charset="0"/>
              </a:rPr>
              <a:t>Hermitian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knn</a:t>
            </a:r>
            <a:r>
              <a:rPr lang="en-US" altLang="ja-JP" b="0" dirty="0">
                <a:solidFill>
                  <a:srgbClr val="D4D4D4"/>
                </a:solidFill>
                <a:effectLst/>
                <a:latin typeface="Menlo" panose="020B0609030804020204" pitchFamily="49" charset="0"/>
              </a:rPr>
              <a:t>-c*</a:t>
            </a:r>
            <a:r>
              <a:rPr lang="en-US" altLang="ja-JP" b="0" dirty="0" err="1">
                <a:solidFill>
                  <a:srgbClr val="D4D4D4"/>
                </a:solidFill>
                <a:effectLst/>
                <a:latin typeface="Menlo" panose="020B0609030804020204" pitchFamily="49" charset="0"/>
              </a:rPr>
              <a:t>kno</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mvn</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MvNormal</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vec</a:t>
            </a:r>
            <a:r>
              <a:rPr lang="en-US" altLang="ja-JP" b="0" dirty="0">
                <a:solidFill>
                  <a:srgbClr val="D4D4D4"/>
                </a:solidFill>
                <a:effectLst/>
                <a:latin typeface="Menlo" panose="020B0609030804020204" pitchFamily="49" charset="0"/>
              </a:rPr>
              <a:t>(m),s+ (</a:t>
            </a:r>
            <a:r>
              <a:rPr lang="en-US" altLang="ja-JP" b="0" dirty="0">
                <a:solidFill>
                  <a:srgbClr val="B5CEA8"/>
                </a:solidFill>
                <a:effectLst/>
                <a:latin typeface="Menlo" panose="020B0609030804020204" pitchFamily="49" charset="0"/>
              </a:rPr>
              <a:t>1e-6</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I+</a:t>
            </a:r>
            <a:r>
              <a:rPr lang="en-US" altLang="ja-JP" b="0" dirty="0" err="1">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(sig2)*</a:t>
            </a:r>
            <a:r>
              <a:rPr lang="en-US" altLang="ja-JP" b="0" dirty="0">
                <a:solidFill>
                  <a:srgbClr val="DCDCAA"/>
                </a:solidFill>
                <a:effectLst/>
                <a:latin typeface="Menlo" panose="020B0609030804020204" pitchFamily="49" charset="0"/>
              </a:rPr>
              <a:t>I</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364</a:t>
            </a:r>
            <a:r>
              <a:rPr lang="en-US" altLang="ja-JP" b="0" dirty="0">
                <a:solidFill>
                  <a:srgbClr val="D4D4D4"/>
                </a:solidFill>
                <a:effectLst/>
                <a:latin typeface="Menlo" panose="020B0609030804020204" pitchFamily="49" charset="0"/>
              </a:rPr>
              <a:t>))</a:t>
            </a:r>
          </a:p>
          <a:p>
            <a:r>
              <a:rPr lang="en-US" altLang="ja-JP" b="0" dirty="0" err="1">
                <a:solidFill>
                  <a:srgbClr val="D4D4D4"/>
                </a:solidFill>
                <a:effectLst/>
                <a:latin typeface="Menlo" panose="020B0609030804020204" pitchFamily="49" charset="0"/>
              </a:rPr>
              <a:t>mvn</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μ</a:t>
            </a:r>
          </a:p>
          <a:p>
            <a:endParaRPr kumimoji="1" lang="ja-JP" altLang="en-US"/>
          </a:p>
        </p:txBody>
      </p:sp>
    </p:spTree>
    <p:extLst>
      <p:ext uri="{BB962C8B-B14F-4D97-AF65-F5344CB8AC3E}">
        <p14:creationId xmlns:p14="http://schemas.microsoft.com/office/powerpoint/2010/main" val="1950293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822B8-2D40-2293-4D32-801524C5F723}"/>
              </a:ext>
            </a:extLst>
          </p:cNvPr>
          <p:cNvSpPr>
            <a:spLocks noGrp="1"/>
          </p:cNvSpPr>
          <p:nvPr>
            <p:ph type="title"/>
          </p:nvPr>
        </p:nvSpPr>
        <p:spPr>
          <a:xfrm>
            <a:off x="592015" y="259618"/>
            <a:ext cx="10515600" cy="619613"/>
          </a:xfrm>
        </p:spPr>
        <p:txBody>
          <a:bodyPr>
            <a:normAutofit fontScale="90000"/>
          </a:bodyPr>
          <a:lstStyle/>
          <a:p>
            <a:r>
              <a:rPr kumimoji="1" lang="en-US" altLang="ja-JP" dirty="0"/>
              <a:t>Deep kernel learning</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DB8AB8A-E234-BB11-D481-B263820F692A}"/>
                  </a:ext>
                </a:extLst>
              </p:cNvPr>
              <p:cNvSpPr>
                <a:spLocks noGrp="1"/>
              </p:cNvSpPr>
              <p:nvPr>
                <p:ph idx="1"/>
              </p:nvPr>
            </p:nvSpPr>
            <p:spPr>
              <a:xfrm>
                <a:off x="164124" y="1019908"/>
                <a:ext cx="12027876" cy="5157055"/>
              </a:xfrm>
            </p:spPr>
            <p:txBody>
              <a:bodyPr/>
              <a:lstStyle/>
              <a:p>
                <a:r>
                  <a:rPr kumimoji="1" lang="en-US" altLang="ja-JP" dirty="0"/>
                  <a:t>Deep kernel learning </a:t>
                </a:r>
                <a:r>
                  <a:rPr lang="ja-JP" altLang="en-US"/>
                  <a:t>：</a:t>
                </a:r>
                <a:r>
                  <a:rPr kumimoji="1" lang="ja-JP" altLang="en-US"/>
                  <a:t>ニューラルネットワークの結果をカーネルに入れてあとはカーネル法と同じ　</a:t>
                </a:r>
                <a:endParaRPr kumimoji="1" lang="en-US" altLang="ja-JP" b="0" i="1" dirty="0">
                  <a:latin typeface="Cambria Math" panose="02040503050406030204" pitchFamily="18" charset="0"/>
                </a:endParaRPr>
              </a:p>
              <a:p>
                <a14:m>
                  <m:oMath xmlns:m="http://schemas.openxmlformats.org/officeDocument/2006/math">
                    <m:r>
                      <a:rPr kumimoji="1" lang="en-US" altLang="ja-JP" b="0" i="1" smtClean="0">
                        <a:latin typeface="Cambria Math" panose="02040503050406030204" pitchFamily="18" charset="0"/>
                      </a:rPr>
                      <m:t>𝑘</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𝑛𝑛</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𝑛𝑛</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e>
                                      <m:sup>
                                        <m:r>
                                          <a:rPr lang="en-US" altLang="ja-JP" b="0" i="1" smtClean="0">
                                            <a:latin typeface="Cambria Math" panose="02040503050406030204" pitchFamily="18" charset="0"/>
                                          </a:rPr>
                                          <m:t>′</m:t>
                                        </m:r>
                                      </m:sup>
                                    </m:sSup>
                                  </m:e>
                                </m:d>
                              </m:e>
                              <m:sup>
                                <m:r>
                                  <a:rPr lang="en-US" altLang="ja-JP" b="0" i="1" smtClean="0">
                                    <a:latin typeface="Cambria Math" panose="02040503050406030204" pitchFamily="18" charset="0"/>
                                  </a:rPr>
                                  <m:t>2</m:t>
                                </m:r>
                              </m:sup>
                            </m:sSup>
                          </m:num>
                          <m:den>
                            <m:r>
                              <a:rPr kumimoji="1" lang="en-US" altLang="ja-JP" b="0" i="1" smtClean="0">
                                <a:latin typeface="Cambria Math" panose="02040503050406030204" pitchFamily="18" charset="0"/>
                              </a:rPr>
                              <m:t>2</m:t>
                            </m:r>
                          </m:den>
                        </m:f>
                      </m:sup>
                    </m:sSup>
                    <m:r>
                      <a:rPr kumimoji="1" lang="en-US" altLang="ja-JP" b="0" i="1" smtClean="0">
                        <a:latin typeface="Cambria Math" panose="02040503050406030204" pitchFamily="18" charset="0"/>
                      </a:rPr>
                      <m:t> </m:t>
                    </m:r>
                  </m:oMath>
                </a14:m>
                <a:r>
                  <a:rPr lang="ja-JP" altLang="en-US" b="0"/>
                  <a:t>にする</a:t>
                </a:r>
                <a:endParaRPr lang="en-US" altLang="ja-JP" b="0" dirty="0"/>
              </a:p>
              <a:p>
                <a:r>
                  <a:rPr kumimoji="1" lang="ja-JP" altLang="en-US"/>
                  <a:t>あとは</a:t>
                </a:r>
                <a:r>
                  <a:rPr kumimoji="1" lang="en-US" altLang="ja-JP" dirty="0" err="1"/>
                  <a:t>turing</a:t>
                </a:r>
                <a:r>
                  <a:rPr kumimoji="1" lang="ja-JP" altLang="en-US"/>
                  <a:t>ライブラーリと違う</a:t>
                </a:r>
                <a:r>
                  <a:rPr kumimoji="1" lang="en-US" altLang="ja-JP" dirty="0" err="1"/>
                  <a:t>abstractgps</a:t>
                </a:r>
                <a:r>
                  <a:rPr kumimoji="1" lang="ja-JP" altLang="en-US"/>
                  <a:t>と</a:t>
                </a:r>
                <a:r>
                  <a:rPr kumimoji="1" lang="en-US" altLang="ja-JP" dirty="0"/>
                  <a:t>flux</a:t>
                </a:r>
                <a:r>
                  <a:rPr kumimoji="1" lang="ja-JP" altLang="en-US"/>
                  <a:t>で計算する行が可能になる</a:t>
                </a:r>
                <a:endParaRPr kumimoji="1" lang="en-US" altLang="ja-JP" dirty="0"/>
              </a:p>
              <a:p>
                <a:r>
                  <a:rPr lang="ja-JP" altLang="en-US" b="0"/>
                  <a:t>カーネルは前と同じ</a:t>
                </a:r>
                <a:r>
                  <a:rPr lang="en-US" altLang="ja-JP" b="0" dirty="0"/>
                  <a:t>transform</a:t>
                </a:r>
                <a:r>
                  <a:rPr lang="ja-JP" altLang="en-US" b="0"/>
                  <a:t>の部分を関数にする</a:t>
                </a:r>
                <a:endParaRPr lang="en-US" altLang="ja-JP" b="0" dirty="0"/>
              </a:p>
              <a:p>
                <a:r>
                  <a:rPr lang="en-US" altLang="ja-JP" b="0" dirty="0">
                    <a:solidFill>
                      <a:srgbClr val="D4D4D4"/>
                    </a:solidFill>
                    <a:effectLst/>
                    <a:latin typeface="Menlo" panose="020B0609030804020204" pitchFamily="49" charset="0"/>
                  </a:rPr>
                  <a:t>k = </a:t>
                </a:r>
                <a:r>
                  <a:rPr lang="en-US" altLang="ja-JP" b="0" dirty="0" err="1">
                    <a:solidFill>
                      <a:srgbClr val="DCDCAA"/>
                    </a:solidFill>
                    <a:effectLst/>
                    <a:latin typeface="Menlo" panose="020B0609030804020204" pitchFamily="49" charset="0"/>
                  </a:rPr>
                  <a:t>SqExponentialKernel</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FunctionTransform</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neuralnet</a:t>
                </a:r>
                <a:r>
                  <a:rPr lang="en-US" altLang="ja-JP" b="0" dirty="0">
                    <a:solidFill>
                      <a:srgbClr val="D4D4D4"/>
                    </a:solidFill>
                    <a:effectLst/>
                    <a:latin typeface="Menlo" panose="020B0609030804020204" pitchFamily="49" charset="0"/>
                  </a:rPr>
                  <a:t>)</a:t>
                </a:r>
              </a:p>
              <a:p>
                <a:r>
                  <a:rPr lang="ja-JP" altLang="en-US">
                    <a:solidFill>
                      <a:srgbClr val="D4D4D4"/>
                    </a:solidFill>
                    <a:latin typeface="Menlo" panose="020B0609030804020204" pitchFamily="49" charset="0"/>
                  </a:rPr>
                  <a:t>あとはライブラーリの公式のままにする</a:t>
                </a:r>
                <a:endParaRPr lang="en-US" altLang="ja-JP" dirty="0">
                  <a:solidFill>
                    <a:srgbClr val="D4D4D4"/>
                  </a:solidFill>
                  <a:latin typeface="Menlo" panose="020B0609030804020204" pitchFamily="49" charset="0"/>
                </a:endParaRPr>
              </a:p>
              <a:p>
                <a:r>
                  <a:rPr lang="ja-JP" altLang="en-US">
                    <a:solidFill>
                      <a:srgbClr val="D4D4D4"/>
                    </a:solidFill>
                    <a:latin typeface="Menlo" panose="020B0609030804020204" pitchFamily="49" charset="0"/>
                  </a:rPr>
                  <a:t>この部分はコードでわかりやすいのでコードで表す</a:t>
                </a:r>
                <a:endParaRPr lang="en-US" altLang="ja-JP" b="0" dirty="0">
                  <a:solidFill>
                    <a:srgbClr val="D4D4D4"/>
                  </a:solidFill>
                  <a:effectLst/>
                  <a:latin typeface="Menlo" panose="020B0609030804020204" pitchFamily="49" charset="0"/>
                </a:endParaRPr>
              </a:p>
              <a:p>
                <a:endParaRPr kumimoji="1" lang="en-US" altLang="ja-JP" b="0" dirty="0"/>
              </a:p>
            </p:txBody>
          </p:sp>
        </mc:Choice>
        <mc:Fallback xmlns="">
          <p:sp>
            <p:nvSpPr>
              <p:cNvPr id="3" name="コンテンツ プレースホルダー 2">
                <a:extLst>
                  <a:ext uri="{FF2B5EF4-FFF2-40B4-BE49-F238E27FC236}">
                    <a16:creationId xmlns:a16="http://schemas.microsoft.com/office/drawing/2014/main" id="{BDB8AB8A-E234-BB11-D481-B263820F692A}"/>
                  </a:ext>
                </a:extLst>
              </p:cNvPr>
              <p:cNvSpPr>
                <a:spLocks noGrp="1" noRot="1" noChangeAspect="1" noMove="1" noResize="1" noEditPoints="1" noAdjustHandles="1" noChangeArrowheads="1" noChangeShapeType="1" noTextEdit="1"/>
              </p:cNvSpPr>
              <p:nvPr>
                <p:ph idx="1"/>
              </p:nvPr>
            </p:nvSpPr>
            <p:spPr>
              <a:xfrm>
                <a:off x="164124" y="1019908"/>
                <a:ext cx="12027876" cy="5157055"/>
              </a:xfrm>
              <a:blipFill>
                <a:blip r:embed="rId2"/>
                <a:stretch>
                  <a:fillRect l="-843" t="-1966" r="-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42073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6091A6-531C-830A-FA3F-A21F121931C1}"/>
              </a:ext>
            </a:extLst>
          </p:cNvPr>
          <p:cNvSpPr>
            <a:spLocks noGrp="1"/>
          </p:cNvSpPr>
          <p:nvPr>
            <p:ph type="title"/>
          </p:nvPr>
        </p:nvSpPr>
        <p:spPr>
          <a:xfrm>
            <a:off x="269631" y="18256"/>
            <a:ext cx="10515600" cy="662782"/>
          </a:xfrm>
        </p:spPr>
        <p:txBody>
          <a:bodyPr>
            <a:normAutofit fontScale="90000"/>
          </a:bodyPr>
          <a:lstStyle/>
          <a:p>
            <a:r>
              <a:rPr kumimoji="1" lang="ja-JP" altLang="en-US"/>
              <a:t>コード</a:t>
            </a:r>
          </a:p>
        </p:txBody>
      </p:sp>
      <p:sp>
        <p:nvSpPr>
          <p:cNvPr id="3" name="コンテンツ プレースホルダー 2">
            <a:extLst>
              <a:ext uri="{FF2B5EF4-FFF2-40B4-BE49-F238E27FC236}">
                <a16:creationId xmlns:a16="http://schemas.microsoft.com/office/drawing/2014/main" id="{EB4B32B2-5F44-2A8C-703C-47C51C6A9990}"/>
              </a:ext>
            </a:extLst>
          </p:cNvPr>
          <p:cNvSpPr>
            <a:spLocks noGrp="1"/>
          </p:cNvSpPr>
          <p:nvPr>
            <p:ph idx="1"/>
          </p:nvPr>
        </p:nvSpPr>
        <p:spPr>
          <a:xfrm>
            <a:off x="269631" y="681038"/>
            <a:ext cx="11922369" cy="5495925"/>
          </a:xfrm>
        </p:spPr>
        <p:txBody>
          <a:bodyPr>
            <a:normAutofit fontScale="25000" lnSpcReduction="20000"/>
          </a:bodyPr>
          <a:lstStyle/>
          <a:p>
            <a:r>
              <a:rPr lang="en-US" altLang="ja-JP" sz="7400" b="0" dirty="0" err="1">
                <a:solidFill>
                  <a:srgbClr val="D4D4D4"/>
                </a:solidFill>
                <a:effectLst/>
                <a:latin typeface="Menlo" panose="020B0609030804020204" pitchFamily="49" charset="0"/>
              </a:rPr>
              <a:t>neuralnet</a:t>
            </a:r>
            <a:r>
              <a:rPr lang="en-US" altLang="ja-JP" sz="7400" b="0" dirty="0">
                <a:solidFill>
                  <a:srgbClr val="D4D4D4"/>
                </a:solidFill>
                <a:effectLst/>
                <a:latin typeface="Menlo" panose="020B0609030804020204" pitchFamily="49" charset="0"/>
              </a:rPr>
              <a:t> = </a:t>
            </a:r>
            <a:r>
              <a:rPr lang="en-US" altLang="ja-JP" sz="7400" b="0" dirty="0">
                <a:solidFill>
                  <a:srgbClr val="DCDCAA"/>
                </a:solidFill>
                <a:effectLst/>
                <a:latin typeface="Menlo" panose="020B0609030804020204" pitchFamily="49" charset="0"/>
              </a:rPr>
              <a:t>Chain</a:t>
            </a:r>
            <a:r>
              <a:rPr lang="en-US" altLang="ja-JP" sz="7400" b="0" dirty="0">
                <a:solidFill>
                  <a:srgbClr val="D4D4D4"/>
                </a:solidFill>
                <a:effectLst/>
                <a:latin typeface="Menlo" panose="020B0609030804020204" pitchFamily="49" charset="0"/>
              </a:rPr>
              <a:t>(</a:t>
            </a:r>
            <a:r>
              <a:rPr lang="en-US" altLang="ja-JP" sz="7400" b="0" dirty="0">
                <a:solidFill>
                  <a:srgbClr val="DCDCAA"/>
                </a:solidFill>
                <a:effectLst/>
                <a:latin typeface="Menlo" panose="020B0609030804020204" pitchFamily="49" charset="0"/>
              </a:rPr>
              <a:t>Dense</a:t>
            </a:r>
            <a:r>
              <a:rPr lang="en-US" altLang="ja-JP" sz="7400" b="0" dirty="0">
                <a:solidFill>
                  <a:srgbClr val="D4D4D4"/>
                </a:solidFill>
                <a:effectLst/>
                <a:latin typeface="Menlo" panose="020B0609030804020204" pitchFamily="49" charset="0"/>
              </a:rPr>
              <a:t>(</a:t>
            </a:r>
            <a:r>
              <a:rPr lang="en-US" altLang="ja-JP" sz="7400" b="0" dirty="0">
                <a:solidFill>
                  <a:srgbClr val="B5CEA8"/>
                </a:solidFill>
                <a:effectLst/>
                <a:latin typeface="Menlo" panose="020B0609030804020204" pitchFamily="49" charset="0"/>
              </a:rPr>
              <a:t>1</a:t>
            </a:r>
            <a:r>
              <a:rPr lang="en-US" altLang="ja-JP" sz="7400" b="0" dirty="0">
                <a:solidFill>
                  <a:srgbClr val="D4D4D4"/>
                </a:solidFill>
                <a:effectLst/>
                <a:latin typeface="Menlo" panose="020B0609030804020204" pitchFamily="49" charset="0"/>
              </a:rPr>
              <a:t>, </a:t>
            </a:r>
            <a:r>
              <a:rPr lang="en-US" altLang="ja-JP" sz="7400" b="0" dirty="0">
                <a:solidFill>
                  <a:srgbClr val="B5CEA8"/>
                </a:solidFill>
                <a:effectLst/>
                <a:latin typeface="Menlo" panose="020B0609030804020204" pitchFamily="49" charset="0"/>
              </a:rPr>
              <a:t>20</a:t>
            </a:r>
            <a:r>
              <a:rPr lang="en-US" altLang="ja-JP" sz="7400" b="0" dirty="0">
                <a:solidFill>
                  <a:srgbClr val="D4D4D4"/>
                </a:solidFill>
                <a:effectLst/>
                <a:latin typeface="Menlo" panose="020B0609030804020204" pitchFamily="49" charset="0"/>
              </a:rPr>
              <a:t>), </a:t>
            </a:r>
            <a:r>
              <a:rPr lang="en-US" altLang="ja-JP" sz="7400" b="0" dirty="0">
                <a:solidFill>
                  <a:srgbClr val="DCDCAA"/>
                </a:solidFill>
                <a:effectLst/>
                <a:latin typeface="Menlo" panose="020B0609030804020204" pitchFamily="49" charset="0"/>
              </a:rPr>
              <a:t>Dense</a:t>
            </a:r>
            <a:r>
              <a:rPr lang="en-US" altLang="ja-JP" sz="7400" b="0" dirty="0">
                <a:solidFill>
                  <a:srgbClr val="D4D4D4"/>
                </a:solidFill>
                <a:effectLst/>
                <a:latin typeface="Menlo" panose="020B0609030804020204" pitchFamily="49" charset="0"/>
              </a:rPr>
              <a:t>(</a:t>
            </a:r>
            <a:r>
              <a:rPr lang="en-US" altLang="ja-JP" sz="7400" b="0" dirty="0">
                <a:solidFill>
                  <a:srgbClr val="B5CEA8"/>
                </a:solidFill>
                <a:effectLst/>
                <a:latin typeface="Menlo" panose="020B0609030804020204" pitchFamily="49" charset="0"/>
              </a:rPr>
              <a:t>20</a:t>
            </a:r>
            <a:r>
              <a:rPr lang="en-US" altLang="ja-JP" sz="7400" b="0" dirty="0">
                <a:solidFill>
                  <a:srgbClr val="D4D4D4"/>
                </a:solidFill>
                <a:effectLst/>
                <a:latin typeface="Menlo" panose="020B0609030804020204" pitchFamily="49" charset="0"/>
              </a:rPr>
              <a:t>,</a:t>
            </a:r>
            <a:r>
              <a:rPr lang="en-US" altLang="ja-JP" sz="7400" b="0" dirty="0">
                <a:solidFill>
                  <a:srgbClr val="B5CEA8"/>
                </a:solidFill>
                <a:effectLst/>
                <a:latin typeface="Menlo" panose="020B0609030804020204" pitchFamily="49" charset="0"/>
              </a:rPr>
              <a:t>30</a:t>
            </a:r>
            <a:r>
              <a:rPr lang="en-US" altLang="ja-JP" sz="7400" b="0" dirty="0">
                <a:solidFill>
                  <a:srgbClr val="D4D4D4"/>
                </a:solidFill>
                <a:effectLst/>
                <a:latin typeface="Menlo" panose="020B0609030804020204" pitchFamily="49" charset="0"/>
              </a:rPr>
              <a:t>),</a:t>
            </a:r>
            <a:r>
              <a:rPr lang="en-US" altLang="ja-JP" sz="7400" b="0" dirty="0">
                <a:solidFill>
                  <a:srgbClr val="DCDCAA"/>
                </a:solidFill>
                <a:effectLst/>
                <a:latin typeface="Menlo" panose="020B0609030804020204" pitchFamily="49" charset="0"/>
              </a:rPr>
              <a:t>Dense</a:t>
            </a:r>
            <a:r>
              <a:rPr lang="en-US" altLang="ja-JP" sz="7400" b="0" dirty="0">
                <a:solidFill>
                  <a:srgbClr val="D4D4D4"/>
                </a:solidFill>
                <a:effectLst/>
                <a:latin typeface="Menlo" panose="020B0609030804020204" pitchFamily="49" charset="0"/>
              </a:rPr>
              <a:t>(</a:t>
            </a:r>
            <a:r>
              <a:rPr lang="en-US" altLang="ja-JP" sz="7400" b="0" dirty="0">
                <a:solidFill>
                  <a:srgbClr val="B5CEA8"/>
                </a:solidFill>
                <a:effectLst/>
                <a:latin typeface="Menlo" panose="020B0609030804020204" pitchFamily="49" charset="0"/>
              </a:rPr>
              <a:t>30</a:t>
            </a:r>
            <a:r>
              <a:rPr lang="en-US" altLang="ja-JP" sz="7400" b="0" dirty="0">
                <a:solidFill>
                  <a:srgbClr val="D4D4D4"/>
                </a:solidFill>
                <a:effectLst/>
                <a:latin typeface="Menlo" panose="020B0609030804020204" pitchFamily="49" charset="0"/>
              </a:rPr>
              <a:t>, </a:t>
            </a:r>
            <a:r>
              <a:rPr lang="en-US" altLang="ja-JP" sz="7400" b="0" dirty="0">
                <a:solidFill>
                  <a:srgbClr val="B5CEA8"/>
                </a:solidFill>
                <a:effectLst/>
                <a:latin typeface="Menlo" panose="020B0609030804020204" pitchFamily="49" charset="0"/>
              </a:rPr>
              <a:t>1</a:t>
            </a:r>
            <a:r>
              <a:rPr lang="en-US" altLang="ja-JP" sz="7400" b="0" dirty="0">
                <a:solidFill>
                  <a:srgbClr val="D4D4D4"/>
                </a:solidFill>
                <a:effectLst/>
                <a:latin typeface="Menlo" panose="020B0609030804020204" pitchFamily="49" charset="0"/>
              </a:rPr>
              <a:t>))</a:t>
            </a:r>
          </a:p>
          <a:p>
            <a:r>
              <a:rPr lang="en-US" altLang="ja-JP" sz="9600" b="0" dirty="0">
                <a:solidFill>
                  <a:srgbClr val="D4D4D4"/>
                </a:solidFill>
                <a:effectLst/>
                <a:latin typeface="Menlo" panose="020B0609030804020204" pitchFamily="49" charset="0"/>
              </a:rPr>
              <a:t>k = </a:t>
            </a:r>
            <a:r>
              <a:rPr lang="en-US" altLang="ja-JP" sz="9600" b="0" dirty="0" err="1">
                <a:solidFill>
                  <a:srgbClr val="DCDCAA"/>
                </a:solidFill>
                <a:effectLst/>
                <a:latin typeface="Menlo" panose="020B0609030804020204" pitchFamily="49" charset="0"/>
              </a:rPr>
              <a:t>SqExponentialKernel</a:t>
            </a:r>
            <a:r>
              <a:rPr lang="en-US" altLang="ja-JP" sz="9600" b="0" dirty="0">
                <a:solidFill>
                  <a:srgbClr val="D4D4D4"/>
                </a:solidFill>
                <a:effectLst/>
                <a:latin typeface="Menlo" panose="020B0609030804020204" pitchFamily="49" charset="0"/>
              </a:rPr>
              <a:t>() ∘ </a:t>
            </a:r>
            <a:r>
              <a:rPr lang="en-US" altLang="ja-JP" sz="9600" b="0" dirty="0" err="1">
                <a:solidFill>
                  <a:srgbClr val="DCDCAA"/>
                </a:solidFill>
                <a:effectLst/>
                <a:latin typeface="Menlo" panose="020B0609030804020204" pitchFamily="49" charset="0"/>
              </a:rPr>
              <a:t>FunctionTransform</a:t>
            </a:r>
            <a:r>
              <a:rPr lang="en-US" altLang="ja-JP" sz="9600" b="0" dirty="0">
                <a:solidFill>
                  <a:srgbClr val="D4D4D4"/>
                </a:solidFill>
                <a:effectLst/>
                <a:latin typeface="Menlo" panose="020B0609030804020204" pitchFamily="49" charset="0"/>
              </a:rPr>
              <a:t>(</a:t>
            </a:r>
            <a:r>
              <a:rPr lang="en-US" altLang="ja-JP" sz="9600" b="0" dirty="0" err="1">
                <a:solidFill>
                  <a:srgbClr val="D4D4D4"/>
                </a:solidFill>
                <a:effectLst/>
                <a:latin typeface="Menlo" panose="020B0609030804020204" pitchFamily="49" charset="0"/>
              </a:rPr>
              <a:t>neuralnet</a:t>
            </a:r>
            <a:r>
              <a:rPr lang="en-US" altLang="ja-JP" sz="9600" b="0" dirty="0">
                <a:solidFill>
                  <a:srgbClr val="D4D4D4"/>
                </a:solidFill>
                <a:effectLst/>
                <a:latin typeface="Menlo" panose="020B0609030804020204" pitchFamily="49" charset="0"/>
              </a:rPr>
              <a:t>) </a:t>
            </a:r>
            <a:r>
              <a:rPr lang="en-US" altLang="ja-JP" sz="9600" b="0" dirty="0" err="1">
                <a:solidFill>
                  <a:srgbClr val="D4D4D4"/>
                </a:solidFill>
                <a:effectLst/>
                <a:latin typeface="Menlo" panose="020B0609030804020204" pitchFamily="49" charset="0"/>
              </a:rPr>
              <a:t>nmax</a:t>
            </a:r>
            <a:r>
              <a:rPr lang="en-US" altLang="ja-JP" sz="9600" b="0" dirty="0">
                <a:solidFill>
                  <a:srgbClr val="D4D4D4"/>
                </a:solidFill>
                <a:effectLst/>
                <a:latin typeface="Menlo" panose="020B0609030804020204" pitchFamily="49" charset="0"/>
              </a:rPr>
              <a:t> = </a:t>
            </a:r>
            <a:r>
              <a:rPr lang="en-US" altLang="ja-JP" sz="9600" b="0" dirty="0">
                <a:solidFill>
                  <a:srgbClr val="B5CEA8"/>
                </a:solidFill>
                <a:effectLst/>
                <a:latin typeface="Menlo" panose="020B0609030804020204" pitchFamily="49" charset="0"/>
              </a:rPr>
              <a:t>1000</a:t>
            </a:r>
            <a:endParaRPr lang="en-US" altLang="ja-JP" sz="9600" b="0" dirty="0">
              <a:solidFill>
                <a:srgbClr val="D4D4D4"/>
              </a:solidFill>
              <a:effectLst/>
              <a:latin typeface="Menlo" panose="020B0609030804020204" pitchFamily="49" charset="0"/>
            </a:endParaRPr>
          </a:p>
          <a:p>
            <a:r>
              <a:rPr lang="en-US" altLang="ja-JP" sz="9600" b="0" dirty="0" err="1">
                <a:solidFill>
                  <a:srgbClr val="D4D4D4"/>
                </a:solidFill>
                <a:effectLst/>
                <a:latin typeface="Menlo" panose="020B0609030804020204" pitchFamily="49" charset="0"/>
              </a:rPr>
              <a:t>gpprior</a:t>
            </a:r>
            <a:r>
              <a:rPr lang="en-US" altLang="ja-JP" sz="9600" b="0" dirty="0">
                <a:solidFill>
                  <a:srgbClr val="D4D4D4"/>
                </a:solidFill>
                <a:effectLst/>
                <a:latin typeface="Menlo" panose="020B0609030804020204" pitchFamily="49" charset="0"/>
              </a:rPr>
              <a:t> = </a:t>
            </a:r>
            <a:r>
              <a:rPr lang="en-US" altLang="ja-JP" sz="9600" b="0" dirty="0">
                <a:solidFill>
                  <a:srgbClr val="DCDCAA"/>
                </a:solidFill>
                <a:effectLst/>
                <a:latin typeface="Menlo" panose="020B0609030804020204" pitchFamily="49" charset="0"/>
              </a:rPr>
              <a:t>GP</a:t>
            </a:r>
            <a:r>
              <a:rPr lang="en-US" altLang="ja-JP" sz="9600" b="0" dirty="0">
                <a:solidFill>
                  <a:srgbClr val="D4D4D4"/>
                </a:solidFill>
                <a:effectLst/>
                <a:latin typeface="Menlo" panose="020B0609030804020204" pitchFamily="49" charset="0"/>
              </a:rPr>
              <a:t>(k)        </a:t>
            </a:r>
            <a:r>
              <a:rPr lang="en-US" altLang="ja-JP" sz="9600" b="0" dirty="0" err="1">
                <a:solidFill>
                  <a:srgbClr val="D4D4D4"/>
                </a:solidFill>
                <a:effectLst/>
                <a:latin typeface="Menlo" panose="020B0609030804020204" pitchFamily="49" charset="0"/>
              </a:rPr>
              <a:t>noise_std</a:t>
            </a:r>
            <a:r>
              <a:rPr lang="en-US" altLang="ja-JP" sz="9600" b="0" dirty="0">
                <a:solidFill>
                  <a:srgbClr val="D4D4D4"/>
                </a:solidFill>
                <a:effectLst/>
                <a:latin typeface="Menlo" panose="020B0609030804020204" pitchFamily="49" charset="0"/>
              </a:rPr>
              <a:t> = </a:t>
            </a:r>
            <a:r>
              <a:rPr lang="en-US" altLang="ja-JP" sz="9600" b="0" dirty="0">
                <a:solidFill>
                  <a:srgbClr val="B5CEA8"/>
                </a:solidFill>
                <a:effectLst/>
                <a:latin typeface="Menlo" panose="020B0609030804020204" pitchFamily="49" charset="0"/>
              </a:rPr>
              <a:t>0.01</a:t>
            </a:r>
            <a:endParaRPr lang="en-US" altLang="ja-JP" sz="9600" b="0" dirty="0">
              <a:solidFill>
                <a:srgbClr val="D4D4D4"/>
              </a:solidFill>
              <a:effectLst/>
              <a:latin typeface="Menlo" panose="020B0609030804020204" pitchFamily="49" charset="0"/>
            </a:endParaRPr>
          </a:p>
          <a:p>
            <a:r>
              <a:rPr lang="en-US" altLang="ja-JP" sz="11200" b="0" dirty="0" err="1">
                <a:solidFill>
                  <a:srgbClr val="D4D4D4"/>
                </a:solidFill>
                <a:effectLst/>
                <a:latin typeface="Menlo" panose="020B0609030804020204" pitchFamily="49" charset="0"/>
              </a:rPr>
              <a:t>x_train</a:t>
            </a:r>
            <a:r>
              <a:rPr lang="en-US" altLang="ja-JP" sz="11200" b="0" dirty="0">
                <a:solidFill>
                  <a:srgbClr val="D4D4D4"/>
                </a:solidFill>
                <a:effectLst/>
                <a:latin typeface="Menlo" panose="020B0609030804020204" pitchFamily="49" charset="0"/>
              </a:rPr>
              <a:t>=</a:t>
            </a:r>
            <a:r>
              <a:rPr lang="en-US" altLang="ja-JP" sz="11200" b="0" dirty="0">
                <a:solidFill>
                  <a:srgbClr val="DCDCAA"/>
                </a:solidFill>
                <a:effectLst/>
                <a:latin typeface="Menlo" panose="020B0609030804020204" pitchFamily="49" charset="0"/>
              </a:rPr>
              <a:t>collect</a:t>
            </a:r>
            <a:r>
              <a:rPr lang="en-US" altLang="ja-JP" sz="11200" b="0" dirty="0">
                <a:solidFill>
                  <a:srgbClr val="D4D4D4"/>
                </a:solidFill>
                <a:effectLst/>
                <a:latin typeface="Menlo" panose="020B0609030804020204" pitchFamily="49" charset="0"/>
              </a:rPr>
              <a:t>(</a:t>
            </a:r>
            <a:r>
              <a:rPr lang="en-US" altLang="ja-JP" sz="11200" b="0" dirty="0" err="1">
                <a:solidFill>
                  <a:srgbClr val="DCDCAA"/>
                </a:solidFill>
                <a:effectLst/>
                <a:latin typeface="Menlo" panose="020B0609030804020204" pitchFamily="49" charset="0"/>
              </a:rPr>
              <a:t>eachrow</a:t>
            </a:r>
            <a:r>
              <a:rPr lang="en-US" altLang="ja-JP" sz="11200" b="0" dirty="0">
                <a:solidFill>
                  <a:srgbClr val="D4D4D4"/>
                </a:solidFill>
                <a:effectLst/>
                <a:latin typeface="Menlo" panose="020B0609030804020204" pitchFamily="49" charset="0"/>
              </a:rPr>
              <a:t>(</a:t>
            </a:r>
            <a:r>
              <a:rPr lang="en-US" altLang="ja-JP" sz="11200" b="0" dirty="0" err="1">
                <a:solidFill>
                  <a:srgbClr val="DCDCAA"/>
                </a:solidFill>
                <a:effectLst/>
                <a:latin typeface="Menlo" panose="020B0609030804020204" pitchFamily="49" charset="0"/>
              </a:rPr>
              <a:t>vec</a:t>
            </a:r>
            <a:r>
              <a:rPr lang="en-US" altLang="ja-JP" sz="11200" b="0" dirty="0">
                <a:solidFill>
                  <a:srgbClr val="D4D4D4"/>
                </a:solidFill>
                <a:effectLst/>
                <a:latin typeface="Menlo" panose="020B0609030804020204" pitchFamily="49" charset="0"/>
              </a:rPr>
              <a:t>(x1))) ,</a:t>
            </a:r>
          </a:p>
          <a:p>
            <a:r>
              <a:rPr lang="en-US" altLang="ja-JP" sz="11200" b="0" dirty="0" err="1">
                <a:solidFill>
                  <a:srgbClr val="D4D4D4"/>
                </a:solidFill>
                <a:effectLst/>
                <a:latin typeface="Menlo" panose="020B0609030804020204" pitchFamily="49" charset="0"/>
              </a:rPr>
              <a:t>y_train</a:t>
            </a:r>
            <a:r>
              <a:rPr lang="en-US" altLang="ja-JP" sz="11200" b="0" dirty="0">
                <a:solidFill>
                  <a:srgbClr val="D4D4D4"/>
                </a:solidFill>
                <a:effectLst/>
                <a:latin typeface="Menlo" panose="020B0609030804020204" pitchFamily="49" charset="0"/>
              </a:rPr>
              <a:t> = </a:t>
            </a:r>
            <a:r>
              <a:rPr lang="en-US" altLang="ja-JP" sz="11200" b="0" dirty="0" err="1">
                <a:solidFill>
                  <a:srgbClr val="DCDCAA"/>
                </a:solidFill>
                <a:effectLst/>
                <a:latin typeface="Menlo" panose="020B0609030804020204" pitchFamily="49" charset="0"/>
              </a:rPr>
              <a:t>vec</a:t>
            </a:r>
            <a:r>
              <a:rPr lang="en-US" altLang="ja-JP" sz="11200" b="0" dirty="0">
                <a:solidFill>
                  <a:srgbClr val="D4D4D4"/>
                </a:solidFill>
                <a:effectLst/>
                <a:latin typeface="Menlo" panose="020B0609030804020204" pitchFamily="49" charset="0"/>
              </a:rPr>
              <a:t>(y1).+</a:t>
            </a:r>
            <a:r>
              <a:rPr lang="en-US" altLang="ja-JP" sz="11200" b="0" dirty="0">
                <a:solidFill>
                  <a:srgbClr val="DCDCAA"/>
                </a:solidFill>
                <a:effectLst/>
                <a:latin typeface="Menlo" panose="020B0609030804020204" pitchFamily="49" charset="0"/>
              </a:rPr>
              <a:t>rand</a:t>
            </a:r>
            <a:r>
              <a:rPr lang="en-US" altLang="ja-JP" sz="11200" b="0" dirty="0">
                <a:solidFill>
                  <a:srgbClr val="D4D4D4"/>
                </a:solidFill>
                <a:effectLst/>
                <a:latin typeface="Menlo" panose="020B0609030804020204" pitchFamily="49" charset="0"/>
              </a:rPr>
              <a:t>(</a:t>
            </a:r>
            <a:r>
              <a:rPr lang="en-US" altLang="ja-JP" sz="11200" b="0" dirty="0">
                <a:solidFill>
                  <a:srgbClr val="B5CEA8"/>
                </a:solidFill>
                <a:effectLst/>
                <a:latin typeface="Menlo" panose="020B0609030804020204" pitchFamily="49" charset="0"/>
              </a:rPr>
              <a:t>364</a:t>
            </a:r>
            <a:r>
              <a:rPr lang="en-US" altLang="ja-JP" sz="11200" b="0" dirty="0">
                <a:solidFill>
                  <a:srgbClr val="D4D4D4"/>
                </a:solidFill>
                <a:effectLst/>
                <a:latin typeface="Menlo" panose="020B0609030804020204" pitchFamily="49" charset="0"/>
              </a:rPr>
              <a:t>)*</a:t>
            </a:r>
            <a:r>
              <a:rPr lang="en-US" altLang="ja-JP" sz="11200" b="0" dirty="0" err="1">
                <a:solidFill>
                  <a:srgbClr val="D4D4D4"/>
                </a:solidFill>
                <a:effectLst/>
                <a:latin typeface="Menlo" panose="020B0609030804020204" pitchFamily="49" charset="0"/>
              </a:rPr>
              <a:t>noise_std</a:t>
            </a:r>
            <a:endParaRPr lang="en-US" altLang="ja-JP" sz="8000" b="0" dirty="0">
              <a:solidFill>
                <a:srgbClr val="D4D4D4"/>
              </a:solidFill>
              <a:effectLst/>
              <a:latin typeface="Menlo" panose="020B0609030804020204" pitchFamily="49" charset="0"/>
            </a:endParaRPr>
          </a:p>
          <a:p>
            <a:r>
              <a:rPr lang="en-US" altLang="ja-JP" sz="9600" b="0" dirty="0" err="1">
                <a:solidFill>
                  <a:srgbClr val="D4D4D4"/>
                </a:solidFill>
                <a:effectLst/>
                <a:latin typeface="Menlo" panose="020B0609030804020204" pitchFamily="49" charset="0"/>
              </a:rPr>
              <a:t>y_train</a:t>
            </a:r>
            <a:r>
              <a:rPr lang="en-US" altLang="ja-JP" sz="9600" b="0" dirty="0">
                <a:solidFill>
                  <a:srgbClr val="D4D4D4"/>
                </a:solidFill>
                <a:effectLst/>
                <a:latin typeface="Menlo" panose="020B0609030804020204" pitchFamily="49" charset="0"/>
              </a:rPr>
              <a:t> = </a:t>
            </a:r>
            <a:r>
              <a:rPr lang="en-US" altLang="ja-JP" sz="9600" b="0" dirty="0" err="1">
                <a:solidFill>
                  <a:srgbClr val="DCDCAA"/>
                </a:solidFill>
                <a:effectLst/>
                <a:latin typeface="Menlo" panose="020B0609030804020204" pitchFamily="49" charset="0"/>
              </a:rPr>
              <a:t>vec</a:t>
            </a:r>
            <a:r>
              <a:rPr lang="en-US" altLang="ja-JP" sz="9600" b="0" dirty="0">
                <a:solidFill>
                  <a:srgbClr val="D4D4D4"/>
                </a:solidFill>
                <a:effectLst/>
                <a:latin typeface="Menlo" panose="020B0609030804020204" pitchFamily="49" charset="0"/>
              </a:rPr>
              <a:t>(y1).+</a:t>
            </a:r>
            <a:r>
              <a:rPr lang="en-US" altLang="ja-JP" sz="9600" b="0" dirty="0">
                <a:solidFill>
                  <a:srgbClr val="DCDCAA"/>
                </a:solidFill>
                <a:effectLst/>
                <a:latin typeface="Menlo" panose="020B0609030804020204" pitchFamily="49" charset="0"/>
              </a:rPr>
              <a:t>rand</a:t>
            </a:r>
            <a:r>
              <a:rPr lang="en-US" altLang="ja-JP" sz="9600" b="0" dirty="0">
                <a:solidFill>
                  <a:srgbClr val="D4D4D4"/>
                </a:solidFill>
                <a:effectLst/>
                <a:latin typeface="Menlo" panose="020B0609030804020204" pitchFamily="49" charset="0"/>
              </a:rPr>
              <a:t>(</a:t>
            </a:r>
            <a:r>
              <a:rPr lang="en-US" altLang="ja-JP" sz="9600" b="0" dirty="0">
                <a:solidFill>
                  <a:srgbClr val="B5CEA8"/>
                </a:solidFill>
                <a:effectLst/>
                <a:latin typeface="Menlo" panose="020B0609030804020204" pitchFamily="49" charset="0"/>
              </a:rPr>
              <a:t>364</a:t>
            </a:r>
            <a:r>
              <a:rPr lang="en-US" altLang="ja-JP" sz="9600" b="0" dirty="0">
                <a:solidFill>
                  <a:srgbClr val="D4D4D4"/>
                </a:solidFill>
                <a:effectLst/>
                <a:latin typeface="Menlo" panose="020B0609030804020204" pitchFamily="49" charset="0"/>
              </a:rPr>
              <a:t>)*</a:t>
            </a:r>
            <a:r>
              <a:rPr lang="en-US" altLang="ja-JP" sz="9600" b="0" dirty="0" err="1">
                <a:solidFill>
                  <a:srgbClr val="D4D4D4"/>
                </a:solidFill>
                <a:effectLst/>
                <a:latin typeface="Menlo" panose="020B0609030804020204" pitchFamily="49" charset="0"/>
              </a:rPr>
              <a:t>noise_std</a:t>
            </a:r>
            <a:endParaRPr lang="en-US" altLang="ja-JP" sz="9600" b="0" dirty="0">
              <a:solidFill>
                <a:srgbClr val="D4D4D4"/>
              </a:solidFill>
              <a:effectLst/>
              <a:latin typeface="Menlo" panose="020B0609030804020204" pitchFamily="49" charset="0"/>
            </a:endParaRPr>
          </a:p>
          <a:p>
            <a:r>
              <a:rPr lang="en-US" altLang="ja-JP" sz="9600" b="0" dirty="0" err="1">
                <a:solidFill>
                  <a:srgbClr val="D4D4D4"/>
                </a:solidFill>
                <a:effectLst/>
                <a:latin typeface="Menlo" panose="020B0609030804020204" pitchFamily="49" charset="0"/>
              </a:rPr>
              <a:t>fx</a:t>
            </a:r>
            <a:r>
              <a:rPr lang="en-US" altLang="ja-JP" sz="9600" b="0" dirty="0">
                <a:solidFill>
                  <a:srgbClr val="D4D4D4"/>
                </a:solidFill>
                <a:effectLst/>
                <a:latin typeface="Menlo" panose="020B0609030804020204" pitchFamily="49" charset="0"/>
              </a:rPr>
              <a:t> = </a:t>
            </a:r>
            <a:r>
              <a:rPr lang="en-US" altLang="ja-JP" sz="9600" b="0" dirty="0" err="1">
                <a:solidFill>
                  <a:srgbClr val="D4D4D4"/>
                </a:solidFill>
                <a:effectLst/>
                <a:latin typeface="Menlo" panose="020B0609030804020204" pitchFamily="49" charset="0"/>
              </a:rPr>
              <a:t>AbstractGPs.</a:t>
            </a:r>
            <a:r>
              <a:rPr lang="en-US" altLang="ja-JP" sz="9600" b="0" dirty="0" err="1">
                <a:solidFill>
                  <a:srgbClr val="DCDCAA"/>
                </a:solidFill>
                <a:effectLst/>
                <a:latin typeface="Menlo" panose="020B0609030804020204" pitchFamily="49" charset="0"/>
              </a:rPr>
              <a:t>FiniteGP</a:t>
            </a:r>
            <a:r>
              <a:rPr lang="en-US" altLang="ja-JP" sz="9600" b="0" dirty="0">
                <a:solidFill>
                  <a:srgbClr val="D4D4D4"/>
                </a:solidFill>
                <a:effectLst/>
                <a:latin typeface="Menlo" panose="020B0609030804020204" pitchFamily="49" charset="0"/>
              </a:rPr>
              <a:t>(</a:t>
            </a:r>
            <a:r>
              <a:rPr lang="en-US" altLang="ja-JP" sz="9600" b="0" dirty="0" err="1">
                <a:solidFill>
                  <a:srgbClr val="D4D4D4"/>
                </a:solidFill>
                <a:effectLst/>
                <a:latin typeface="Menlo" panose="020B0609030804020204" pitchFamily="49" charset="0"/>
              </a:rPr>
              <a:t>gpprior</a:t>
            </a:r>
            <a:r>
              <a:rPr lang="en-US" altLang="ja-JP" sz="9600" b="0" dirty="0">
                <a:solidFill>
                  <a:srgbClr val="D4D4D4"/>
                </a:solidFill>
                <a:effectLst/>
                <a:latin typeface="Menlo" panose="020B0609030804020204" pitchFamily="49" charset="0"/>
              </a:rPr>
              <a:t>, </a:t>
            </a:r>
            <a:r>
              <a:rPr lang="en-US" altLang="ja-JP" sz="9600" b="0" dirty="0" err="1">
                <a:solidFill>
                  <a:srgbClr val="D4D4D4"/>
                </a:solidFill>
                <a:effectLst/>
                <a:latin typeface="Menlo" panose="020B0609030804020204" pitchFamily="49" charset="0"/>
              </a:rPr>
              <a:t>x_train</a:t>
            </a:r>
            <a:r>
              <a:rPr lang="en-US" altLang="ja-JP" sz="9600" b="0" dirty="0">
                <a:solidFill>
                  <a:srgbClr val="D4D4D4"/>
                </a:solidFill>
                <a:effectLst/>
                <a:latin typeface="Menlo" panose="020B0609030804020204" pitchFamily="49" charset="0"/>
              </a:rPr>
              <a:t>, </a:t>
            </a:r>
            <a:r>
              <a:rPr lang="en-US" altLang="ja-JP" sz="9600" b="0" dirty="0">
                <a:solidFill>
                  <a:srgbClr val="B5CEA8"/>
                </a:solidFill>
                <a:effectLst/>
                <a:latin typeface="Menlo" panose="020B0609030804020204" pitchFamily="49" charset="0"/>
              </a:rPr>
              <a:t>0.01</a:t>
            </a:r>
            <a:r>
              <a:rPr lang="en-US" altLang="ja-JP" sz="9600" b="0" dirty="0">
                <a:solidFill>
                  <a:srgbClr val="D4D4D4"/>
                </a:solidFill>
                <a:effectLst/>
                <a:latin typeface="Menlo" panose="020B0609030804020204" pitchFamily="49" charset="0"/>
              </a:rPr>
              <a:t>^</a:t>
            </a:r>
            <a:r>
              <a:rPr lang="en-US" altLang="ja-JP" sz="9600" b="0" dirty="0">
                <a:solidFill>
                  <a:srgbClr val="B5CEA8"/>
                </a:solidFill>
                <a:effectLst/>
                <a:latin typeface="Menlo" panose="020B0609030804020204" pitchFamily="49" charset="0"/>
              </a:rPr>
              <a:t>2</a:t>
            </a:r>
            <a:r>
              <a:rPr lang="en-US" altLang="ja-JP" sz="9600" b="0" dirty="0">
                <a:solidFill>
                  <a:srgbClr val="D4D4D4"/>
                </a:solidFill>
                <a:effectLst/>
                <a:latin typeface="Menlo" panose="020B0609030804020204" pitchFamily="49" charset="0"/>
              </a:rPr>
              <a:t>) </a:t>
            </a:r>
          </a:p>
          <a:p>
            <a:r>
              <a:rPr lang="en-US" altLang="ja-JP" sz="9600" b="0" dirty="0" err="1">
                <a:solidFill>
                  <a:srgbClr val="D4D4D4"/>
                </a:solidFill>
                <a:effectLst/>
                <a:latin typeface="Menlo" panose="020B0609030804020204" pitchFamily="49" charset="0"/>
              </a:rPr>
              <a:t>fp</a:t>
            </a:r>
            <a:r>
              <a:rPr lang="en-US" altLang="ja-JP" sz="9600" b="0" dirty="0">
                <a:solidFill>
                  <a:srgbClr val="D4D4D4"/>
                </a:solidFill>
                <a:effectLst/>
                <a:latin typeface="Menlo" panose="020B0609030804020204" pitchFamily="49" charset="0"/>
              </a:rPr>
              <a:t> = </a:t>
            </a:r>
            <a:r>
              <a:rPr lang="en-US" altLang="ja-JP" sz="9600" b="0" dirty="0">
                <a:solidFill>
                  <a:srgbClr val="DCDCAA"/>
                </a:solidFill>
                <a:effectLst/>
                <a:latin typeface="Menlo" panose="020B0609030804020204" pitchFamily="49" charset="0"/>
              </a:rPr>
              <a:t>posterior</a:t>
            </a:r>
            <a:r>
              <a:rPr lang="en-US" altLang="ja-JP" sz="9600" b="0" dirty="0">
                <a:solidFill>
                  <a:srgbClr val="D4D4D4"/>
                </a:solidFill>
                <a:effectLst/>
                <a:latin typeface="Menlo" panose="020B0609030804020204" pitchFamily="49" charset="0"/>
              </a:rPr>
              <a:t>(</a:t>
            </a:r>
            <a:r>
              <a:rPr lang="en-US" altLang="ja-JP" sz="9600" b="0" dirty="0" err="1">
                <a:solidFill>
                  <a:srgbClr val="D4D4D4"/>
                </a:solidFill>
                <a:effectLst/>
                <a:latin typeface="Menlo" panose="020B0609030804020204" pitchFamily="49" charset="0"/>
              </a:rPr>
              <a:t>fx</a:t>
            </a:r>
            <a:r>
              <a:rPr lang="en-US" altLang="ja-JP" sz="9600" b="0" dirty="0">
                <a:solidFill>
                  <a:srgbClr val="D4D4D4"/>
                </a:solidFill>
                <a:effectLst/>
                <a:latin typeface="Menlo" panose="020B0609030804020204" pitchFamily="49" charset="0"/>
              </a:rPr>
              <a:t>, </a:t>
            </a:r>
            <a:r>
              <a:rPr lang="en-US" altLang="ja-JP" sz="9600" b="0" dirty="0" err="1">
                <a:solidFill>
                  <a:srgbClr val="D4D4D4"/>
                </a:solidFill>
                <a:effectLst/>
                <a:latin typeface="Menlo" panose="020B0609030804020204" pitchFamily="49" charset="0"/>
              </a:rPr>
              <a:t>y_train</a:t>
            </a:r>
            <a:r>
              <a:rPr lang="en-US" altLang="ja-JP" sz="9600" b="0" dirty="0">
                <a:solidFill>
                  <a:srgbClr val="D4D4D4"/>
                </a:solidFill>
                <a:effectLst/>
                <a:latin typeface="Menlo" panose="020B0609030804020204" pitchFamily="49" charset="0"/>
              </a:rPr>
              <a:t>) ; </a:t>
            </a:r>
            <a:r>
              <a:rPr lang="en-US" altLang="ja-JP" sz="9600" b="0" dirty="0" err="1">
                <a:solidFill>
                  <a:srgbClr val="D4D4D4"/>
                </a:solidFill>
                <a:effectLst/>
                <a:latin typeface="Menlo" panose="020B0609030804020204" pitchFamily="49" charset="0"/>
              </a:rPr>
              <a:t>ps</a:t>
            </a:r>
            <a:r>
              <a:rPr lang="en-US" altLang="ja-JP" sz="9600" b="0" dirty="0">
                <a:solidFill>
                  <a:srgbClr val="D4D4D4"/>
                </a:solidFill>
                <a:effectLst/>
                <a:latin typeface="Menlo" panose="020B0609030804020204" pitchFamily="49" charset="0"/>
              </a:rPr>
              <a:t> = </a:t>
            </a:r>
            <a:r>
              <a:rPr lang="en-US" altLang="ja-JP" sz="9600" b="0" dirty="0" err="1">
                <a:solidFill>
                  <a:srgbClr val="D4D4D4"/>
                </a:solidFill>
                <a:effectLst/>
                <a:latin typeface="Menlo" panose="020B0609030804020204" pitchFamily="49" charset="0"/>
              </a:rPr>
              <a:t>Flux.</a:t>
            </a:r>
            <a:r>
              <a:rPr lang="en-US" altLang="ja-JP" sz="9600" b="0" dirty="0" err="1">
                <a:solidFill>
                  <a:srgbClr val="DCDCAA"/>
                </a:solidFill>
                <a:effectLst/>
                <a:latin typeface="Menlo" panose="020B0609030804020204" pitchFamily="49" charset="0"/>
              </a:rPr>
              <a:t>params</a:t>
            </a:r>
            <a:r>
              <a:rPr lang="en-US" altLang="ja-JP" sz="9600" b="0" dirty="0">
                <a:solidFill>
                  <a:srgbClr val="D4D4D4"/>
                </a:solidFill>
                <a:effectLst/>
                <a:latin typeface="Menlo" panose="020B0609030804020204" pitchFamily="49" charset="0"/>
              </a:rPr>
              <a:t>(k)</a:t>
            </a:r>
          </a:p>
          <a:p>
            <a:r>
              <a:rPr lang="en-US" altLang="ja-JP" sz="9600" b="0" dirty="0">
                <a:solidFill>
                  <a:srgbClr val="DCDCAA"/>
                </a:solidFill>
                <a:effectLst/>
                <a:latin typeface="Menlo" panose="020B0609030804020204" pitchFamily="49" charset="0"/>
              </a:rPr>
              <a:t>loss</a:t>
            </a:r>
            <a:r>
              <a:rPr lang="en-US" altLang="ja-JP" sz="9600" b="0" dirty="0">
                <a:solidFill>
                  <a:srgbClr val="D4D4D4"/>
                </a:solidFill>
                <a:effectLst/>
                <a:latin typeface="Menlo" panose="020B0609030804020204" pitchFamily="49" charset="0"/>
              </a:rPr>
              <a:t>(y) = -</a:t>
            </a:r>
            <a:r>
              <a:rPr lang="en-US" altLang="ja-JP" sz="9600" b="0" dirty="0" err="1">
                <a:solidFill>
                  <a:srgbClr val="DCDCAA"/>
                </a:solidFill>
                <a:effectLst/>
                <a:latin typeface="Menlo" panose="020B0609030804020204" pitchFamily="49" charset="0"/>
              </a:rPr>
              <a:t>logpdf</a:t>
            </a:r>
            <a:r>
              <a:rPr lang="en-US" altLang="ja-JP" sz="9600" b="0" dirty="0">
                <a:solidFill>
                  <a:srgbClr val="D4D4D4"/>
                </a:solidFill>
                <a:effectLst/>
                <a:latin typeface="Menlo" panose="020B0609030804020204" pitchFamily="49" charset="0"/>
              </a:rPr>
              <a:t>(</a:t>
            </a:r>
            <a:r>
              <a:rPr lang="en-US" altLang="ja-JP" sz="9600" b="0" dirty="0" err="1">
                <a:solidFill>
                  <a:srgbClr val="D4D4D4"/>
                </a:solidFill>
                <a:effectLst/>
                <a:latin typeface="Menlo" panose="020B0609030804020204" pitchFamily="49" charset="0"/>
              </a:rPr>
              <a:t>fx</a:t>
            </a:r>
            <a:r>
              <a:rPr lang="en-US" altLang="ja-JP" sz="9600" b="0" dirty="0">
                <a:solidFill>
                  <a:srgbClr val="D4D4D4"/>
                </a:solidFill>
                <a:effectLst/>
                <a:latin typeface="Menlo" panose="020B0609030804020204" pitchFamily="49" charset="0"/>
              </a:rPr>
              <a:t>, y), opt = </a:t>
            </a:r>
            <a:r>
              <a:rPr lang="en-US" altLang="ja-JP" sz="9600" b="0" dirty="0" err="1">
                <a:solidFill>
                  <a:srgbClr val="D4D4D4"/>
                </a:solidFill>
                <a:effectLst/>
                <a:latin typeface="Menlo" panose="020B0609030804020204" pitchFamily="49" charset="0"/>
              </a:rPr>
              <a:t>Flux.</a:t>
            </a:r>
            <a:r>
              <a:rPr lang="en-US" altLang="ja-JP" sz="9600" b="0" dirty="0" err="1">
                <a:solidFill>
                  <a:srgbClr val="DCDCAA"/>
                </a:solidFill>
                <a:effectLst/>
                <a:latin typeface="Menlo" panose="020B0609030804020204" pitchFamily="49" charset="0"/>
              </a:rPr>
              <a:t>ADAM</a:t>
            </a:r>
            <a:r>
              <a:rPr lang="en-US" altLang="ja-JP" sz="9600" b="0" dirty="0">
                <a:solidFill>
                  <a:srgbClr val="D4D4D4"/>
                </a:solidFill>
                <a:effectLst/>
                <a:latin typeface="Menlo" panose="020B0609030804020204" pitchFamily="49" charset="0"/>
              </a:rPr>
              <a:t>(</a:t>
            </a:r>
            <a:r>
              <a:rPr lang="en-US" altLang="ja-JP" sz="9600" b="0" dirty="0">
                <a:solidFill>
                  <a:srgbClr val="B5CEA8"/>
                </a:solidFill>
                <a:effectLst/>
                <a:latin typeface="Menlo" panose="020B0609030804020204" pitchFamily="49" charset="0"/>
              </a:rPr>
              <a:t>0.1</a:t>
            </a:r>
            <a:r>
              <a:rPr lang="en-US" altLang="ja-JP" sz="9600" b="0" dirty="0">
                <a:solidFill>
                  <a:srgbClr val="D4D4D4"/>
                </a:solidFill>
                <a:effectLst/>
                <a:latin typeface="Menlo" panose="020B0609030804020204" pitchFamily="49" charset="0"/>
              </a:rPr>
              <a:t>)</a:t>
            </a:r>
          </a:p>
          <a:p>
            <a:r>
              <a:rPr lang="en-US" altLang="ja-JP" sz="8000" b="0" dirty="0">
                <a:solidFill>
                  <a:srgbClr val="C586C0"/>
                </a:solidFill>
                <a:effectLst/>
                <a:latin typeface="Menlo" panose="020B0609030804020204" pitchFamily="49" charset="0"/>
              </a:rPr>
              <a:t>for</a:t>
            </a:r>
            <a:r>
              <a:rPr lang="en-US" altLang="ja-JP" sz="8000" b="0" dirty="0">
                <a:solidFill>
                  <a:srgbClr val="D4D4D4"/>
                </a:solidFill>
                <a:effectLst/>
                <a:latin typeface="Menlo" panose="020B0609030804020204" pitchFamily="49" charset="0"/>
              </a:rPr>
              <a:t> </a:t>
            </a:r>
            <a:r>
              <a:rPr lang="en-US" altLang="ja-JP" sz="8000" b="0" dirty="0" err="1">
                <a:solidFill>
                  <a:srgbClr val="D4D4D4"/>
                </a:solidFill>
                <a:effectLst/>
                <a:latin typeface="Menlo" panose="020B0609030804020204" pitchFamily="49" charset="0"/>
              </a:rPr>
              <a:t>i</a:t>
            </a:r>
            <a:r>
              <a:rPr lang="en-US" altLang="ja-JP" sz="8000" b="0" dirty="0">
                <a:solidFill>
                  <a:srgbClr val="D4D4D4"/>
                </a:solidFill>
                <a:effectLst/>
                <a:latin typeface="Menlo" panose="020B0609030804020204" pitchFamily="49" charset="0"/>
              </a:rPr>
              <a:t> in </a:t>
            </a:r>
            <a:r>
              <a:rPr lang="en-US" altLang="ja-JP" sz="8000" b="0" dirty="0">
                <a:solidFill>
                  <a:srgbClr val="B5CEA8"/>
                </a:solidFill>
                <a:effectLst/>
                <a:latin typeface="Menlo" panose="020B0609030804020204" pitchFamily="49" charset="0"/>
              </a:rPr>
              <a:t>1</a:t>
            </a:r>
            <a:r>
              <a:rPr lang="en-US" altLang="ja-JP" sz="8000" b="0" dirty="0">
                <a:solidFill>
                  <a:srgbClr val="D4D4D4"/>
                </a:solidFill>
                <a:effectLst/>
                <a:latin typeface="Menlo" panose="020B0609030804020204" pitchFamily="49" charset="0"/>
              </a:rPr>
              <a:t>:nmax</a:t>
            </a:r>
          </a:p>
          <a:p>
            <a:r>
              <a:rPr lang="en-US" altLang="ja-JP" sz="8000" b="0" dirty="0">
                <a:solidFill>
                  <a:srgbClr val="D4D4D4"/>
                </a:solidFill>
                <a:effectLst/>
                <a:latin typeface="Menlo" panose="020B0609030804020204" pitchFamily="49" charset="0"/>
              </a:rPr>
              <a:t>grads = </a:t>
            </a:r>
            <a:r>
              <a:rPr lang="en-US" altLang="ja-JP" sz="8000" b="0" dirty="0">
                <a:solidFill>
                  <a:srgbClr val="DCDCAA"/>
                </a:solidFill>
                <a:effectLst/>
                <a:latin typeface="Menlo" panose="020B0609030804020204" pitchFamily="49" charset="0"/>
              </a:rPr>
              <a:t>gradient</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ps</a:t>
            </a:r>
            <a:r>
              <a:rPr lang="en-US" altLang="ja-JP" sz="8000" b="0" dirty="0">
                <a:solidFill>
                  <a:srgbClr val="D4D4D4"/>
                </a:solidFill>
                <a:effectLst/>
                <a:latin typeface="Menlo" panose="020B0609030804020204" pitchFamily="49" charset="0"/>
              </a:rPr>
              <a:t>) </a:t>
            </a:r>
            <a:r>
              <a:rPr lang="en-US" altLang="ja-JP" sz="8000" b="0" dirty="0">
                <a:solidFill>
                  <a:srgbClr val="C586C0"/>
                </a:solidFill>
                <a:effectLst/>
                <a:latin typeface="Menlo" panose="020B0609030804020204" pitchFamily="49" charset="0"/>
              </a:rPr>
              <a:t>do</a:t>
            </a:r>
            <a:endParaRPr lang="en-US" altLang="ja-JP" sz="8000" b="0" dirty="0">
              <a:solidFill>
                <a:srgbClr val="D4D4D4"/>
              </a:solidFill>
              <a:effectLst/>
              <a:latin typeface="Menlo" panose="020B0609030804020204" pitchFamily="49" charset="0"/>
            </a:endParaRPr>
          </a:p>
          <a:p>
            <a:r>
              <a:rPr lang="en-US" altLang="ja-JP" sz="8000" b="0" dirty="0">
                <a:solidFill>
                  <a:srgbClr val="DCDCAA"/>
                </a:solidFill>
                <a:effectLst/>
                <a:latin typeface="Menlo" panose="020B0609030804020204" pitchFamily="49" charset="0"/>
              </a:rPr>
              <a:t>loss</a:t>
            </a:r>
            <a:r>
              <a:rPr lang="en-US" altLang="ja-JP" sz="8000" b="0" dirty="0">
                <a:solidFill>
                  <a:srgbClr val="D4D4D4"/>
                </a:solidFill>
                <a:effectLst/>
                <a:latin typeface="Menlo" panose="020B0609030804020204" pitchFamily="49" charset="0"/>
              </a:rPr>
              <a:t>(</a:t>
            </a:r>
            <a:r>
              <a:rPr lang="en-US" altLang="ja-JP" sz="8000" b="0" dirty="0" err="1">
                <a:solidFill>
                  <a:srgbClr val="D4D4D4"/>
                </a:solidFill>
                <a:effectLst/>
                <a:latin typeface="Menlo" panose="020B0609030804020204" pitchFamily="49" charset="0"/>
              </a:rPr>
              <a:t>y_train</a:t>
            </a:r>
            <a:r>
              <a:rPr lang="en-US" altLang="ja-JP" sz="8000" b="0" dirty="0">
                <a:solidFill>
                  <a:srgbClr val="D4D4D4"/>
                </a:solidFill>
                <a:effectLst/>
                <a:latin typeface="Menlo" panose="020B0609030804020204" pitchFamily="49" charset="0"/>
              </a:rPr>
              <a:t>)</a:t>
            </a:r>
          </a:p>
          <a:p>
            <a:r>
              <a:rPr lang="en-US" altLang="ja-JP" sz="8000" b="0" dirty="0">
                <a:solidFill>
                  <a:srgbClr val="C586C0"/>
                </a:solidFill>
                <a:effectLst/>
                <a:latin typeface="Menlo" panose="020B0609030804020204" pitchFamily="49" charset="0"/>
              </a:rPr>
              <a:t>end</a:t>
            </a:r>
            <a:endParaRPr lang="en-US" altLang="ja-JP" sz="8000" b="0" dirty="0">
              <a:solidFill>
                <a:srgbClr val="D4D4D4"/>
              </a:solidFill>
              <a:effectLst/>
              <a:latin typeface="Menlo" panose="020B0609030804020204" pitchFamily="49" charset="0"/>
            </a:endParaRPr>
          </a:p>
          <a:p>
            <a:r>
              <a:rPr lang="en-US" altLang="ja-JP" sz="8000" b="0" dirty="0" err="1">
                <a:solidFill>
                  <a:srgbClr val="D4D4D4"/>
                </a:solidFill>
                <a:effectLst/>
                <a:latin typeface="Menlo" panose="020B0609030804020204" pitchFamily="49" charset="0"/>
              </a:rPr>
              <a:t>Flux.Optimise.</a:t>
            </a:r>
            <a:r>
              <a:rPr lang="en-US" altLang="ja-JP" sz="8000" b="0" dirty="0" err="1">
                <a:solidFill>
                  <a:srgbClr val="DCDCAA"/>
                </a:solidFill>
                <a:effectLst/>
                <a:latin typeface="Menlo" panose="020B0609030804020204" pitchFamily="49" charset="0"/>
              </a:rPr>
              <a:t>update</a:t>
            </a:r>
            <a:r>
              <a:rPr lang="en-US" altLang="ja-JP" sz="8000" b="0" dirty="0">
                <a:solidFill>
                  <a:srgbClr val="DCDCAA"/>
                </a:solidFill>
                <a:effectLst/>
                <a:latin typeface="Menlo" panose="020B0609030804020204" pitchFamily="49" charset="0"/>
              </a:rPr>
              <a:t>!</a:t>
            </a:r>
            <a:r>
              <a:rPr lang="en-US" altLang="ja-JP" sz="8000" b="0" dirty="0">
                <a:solidFill>
                  <a:srgbClr val="D4D4D4"/>
                </a:solidFill>
                <a:effectLst/>
                <a:latin typeface="Menlo" panose="020B0609030804020204" pitchFamily="49" charset="0"/>
              </a:rPr>
              <a:t>(opt, </a:t>
            </a:r>
            <a:r>
              <a:rPr lang="en-US" altLang="ja-JP" sz="8000" b="0" dirty="0" err="1">
                <a:solidFill>
                  <a:srgbClr val="D4D4D4"/>
                </a:solidFill>
                <a:effectLst/>
                <a:latin typeface="Menlo" panose="020B0609030804020204" pitchFamily="49" charset="0"/>
              </a:rPr>
              <a:t>ps</a:t>
            </a:r>
            <a:r>
              <a:rPr lang="en-US" altLang="ja-JP" sz="8000" b="0" dirty="0">
                <a:solidFill>
                  <a:srgbClr val="D4D4D4"/>
                </a:solidFill>
                <a:effectLst/>
                <a:latin typeface="Menlo" panose="020B0609030804020204" pitchFamily="49" charset="0"/>
              </a:rPr>
              <a:t>, grads)</a:t>
            </a:r>
          </a:p>
          <a:p>
            <a:r>
              <a:rPr lang="en-US" altLang="ja-JP" sz="8000" b="0" dirty="0">
                <a:solidFill>
                  <a:srgbClr val="C586C0"/>
                </a:solidFill>
                <a:effectLst/>
                <a:latin typeface="Menlo" panose="020B0609030804020204" pitchFamily="49" charset="0"/>
              </a:rPr>
              <a:t>end</a:t>
            </a:r>
            <a:endParaRPr lang="en-US" altLang="ja-JP" sz="8000" b="0" dirty="0">
              <a:solidFill>
                <a:srgbClr val="D4D4D4"/>
              </a:solidFill>
              <a:effectLst/>
              <a:latin typeface="Menlo" panose="020B0609030804020204" pitchFamily="49" charset="0"/>
            </a:endParaRPr>
          </a:p>
          <a:p>
            <a:r>
              <a:rPr lang="en-US" altLang="ja-JP" sz="9600" b="0" dirty="0">
                <a:solidFill>
                  <a:srgbClr val="D4D4D4"/>
                </a:solidFill>
                <a:effectLst/>
                <a:latin typeface="Menlo" panose="020B0609030804020204" pitchFamily="49" charset="0"/>
              </a:rPr>
              <a:t>pred = </a:t>
            </a:r>
            <a:r>
              <a:rPr lang="en-US" altLang="ja-JP" sz="9600" b="0" dirty="0">
                <a:solidFill>
                  <a:srgbClr val="DCDCAA"/>
                </a:solidFill>
                <a:effectLst/>
                <a:latin typeface="Menlo" panose="020B0609030804020204" pitchFamily="49" charset="0"/>
              </a:rPr>
              <a:t>marginals</a:t>
            </a:r>
            <a:r>
              <a:rPr lang="en-US" altLang="ja-JP" sz="9600" b="0" dirty="0">
                <a:solidFill>
                  <a:srgbClr val="D4D4D4"/>
                </a:solidFill>
                <a:effectLst/>
                <a:latin typeface="Menlo" panose="020B0609030804020204" pitchFamily="49" charset="0"/>
              </a:rPr>
              <a:t>(</a:t>
            </a:r>
            <a:r>
              <a:rPr lang="en-US" altLang="ja-JP" sz="9600" b="0" dirty="0">
                <a:solidFill>
                  <a:srgbClr val="DCDCAA"/>
                </a:solidFill>
                <a:effectLst/>
                <a:latin typeface="Menlo" panose="020B0609030804020204" pitchFamily="49" charset="0"/>
              </a:rPr>
              <a:t>posterior</a:t>
            </a:r>
            <a:r>
              <a:rPr lang="en-US" altLang="ja-JP" sz="9600" b="0" dirty="0">
                <a:solidFill>
                  <a:srgbClr val="D4D4D4"/>
                </a:solidFill>
                <a:effectLst/>
                <a:latin typeface="Menlo" panose="020B0609030804020204" pitchFamily="49" charset="0"/>
              </a:rPr>
              <a:t>(</a:t>
            </a:r>
            <a:r>
              <a:rPr lang="en-US" altLang="ja-JP" sz="9600" b="0" dirty="0" err="1">
                <a:solidFill>
                  <a:srgbClr val="D4D4D4"/>
                </a:solidFill>
                <a:effectLst/>
                <a:latin typeface="Menlo" panose="020B0609030804020204" pitchFamily="49" charset="0"/>
              </a:rPr>
              <a:t>fx</a:t>
            </a:r>
            <a:r>
              <a:rPr lang="en-US" altLang="ja-JP" sz="9600" b="0" dirty="0">
                <a:solidFill>
                  <a:srgbClr val="D4D4D4"/>
                </a:solidFill>
                <a:effectLst/>
                <a:latin typeface="Menlo" panose="020B0609030804020204" pitchFamily="49" charset="0"/>
              </a:rPr>
              <a:t>, </a:t>
            </a:r>
            <a:r>
              <a:rPr lang="en-US" altLang="ja-JP" sz="9600" b="0" dirty="0" err="1">
                <a:solidFill>
                  <a:srgbClr val="DCDCAA"/>
                </a:solidFill>
                <a:effectLst/>
                <a:latin typeface="Menlo" panose="020B0609030804020204" pitchFamily="49" charset="0"/>
              </a:rPr>
              <a:t>vec</a:t>
            </a:r>
            <a:r>
              <a:rPr lang="en-US" altLang="ja-JP" sz="9600" b="0" dirty="0">
                <a:solidFill>
                  <a:srgbClr val="D4D4D4"/>
                </a:solidFill>
                <a:effectLst/>
                <a:latin typeface="Menlo" panose="020B0609030804020204" pitchFamily="49" charset="0"/>
              </a:rPr>
              <a:t>(y1))(</a:t>
            </a:r>
            <a:r>
              <a:rPr lang="en-US" altLang="ja-JP" sz="9600" b="0" dirty="0" err="1">
                <a:solidFill>
                  <a:srgbClr val="DCDCAA"/>
                </a:solidFill>
                <a:effectLst/>
                <a:latin typeface="Menlo" panose="020B0609030804020204" pitchFamily="49" charset="0"/>
              </a:rPr>
              <a:t>ColVecs</a:t>
            </a:r>
            <a:r>
              <a:rPr lang="en-US" altLang="ja-JP" sz="9600" b="0" dirty="0">
                <a:solidFill>
                  <a:srgbClr val="D4D4D4"/>
                </a:solidFill>
                <a:effectLst/>
                <a:latin typeface="Menlo" panose="020B0609030804020204" pitchFamily="49" charset="0"/>
              </a:rPr>
              <a:t>(x2)))</a:t>
            </a:r>
          </a:p>
          <a:p>
            <a:br>
              <a:rPr lang="en-US" altLang="ja-JP" b="0" dirty="0">
                <a:solidFill>
                  <a:srgbClr val="D4D4D4"/>
                </a:solidFill>
                <a:effectLst/>
                <a:latin typeface="Menlo" panose="020B0609030804020204" pitchFamily="49" charset="0"/>
              </a:rPr>
            </a:br>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3863032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65DB6D-1476-A52D-80F1-960F5680B8E6}"/>
              </a:ext>
            </a:extLst>
          </p:cNvPr>
          <p:cNvSpPr>
            <a:spLocks noGrp="1"/>
          </p:cNvSpPr>
          <p:nvPr>
            <p:ph type="title"/>
          </p:nvPr>
        </p:nvSpPr>
        <p:spPr>
          <a:xfrm>
            <a:off x="416170" y="18256"/>
            <a:ext cx="10515600" cy="878560"/>
          </a:xfrm>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BBD92853-6820-40DF-DD03-012BFFEBF291}"/>
              </a:ext>
            </a:extLst>
          </p:cNvPr>
          <p:cNvSpPr>
            <a:spLocks noGrp="1"/>
          </p:cNvSpPr>
          <p:nvPr>
            <p:ph idx="1"/>
          </p:nvPr>
        </p:nvSpPr>
        <p:spPr>
          <a:xfrm>
            <a:off x="228600" y="896816"/>
            <a:ext cx="11125200" cy="5280147"/>
          </a:xfrm>
        </p:spPr>
        <p:txBody>
          <a:bodyPr/>
          <a:lstStyle/>
          <a:p>
            <a:r>
              <a:rPr kumimoji="1" lang="ja-JP" altLang="en-US"/>
              <a:t>（</a:t>
            </a:r>
            <a:r>
              <a:rPr lang="en-US" altLang="ja-JP" b="0" i="0" dirty="0">
                <a:solidFill>
                  <a:srgbClr val="D4D4D4"/>
                </a:solidFill>
                <a:effectLst/>
                <a:latin typeface="Menlo" panose="020B0609030804020204" pitchFamily="49" charset="0"/>
              </a:rPr>
              <a:t>150.8812989137516,</a:t>
            </a:r>
            <a:r>
              <a:rPr lang="ja-JP" altLang="en-US" b="0" i="0">
                <a:solidFill>
                  <a:srgbClr val="D4D4D4"/>
                </a:solidFill>
                <a:effectLst/>
                <a:latin typeface="Menlo" panose="020B0609030804020204" pitchFamily="49" charset="0"/>
              </a:rPr>
              <a:t> </a:t>
            </a:r>
            <a:r>
              <a:rPr lang="en-US" altLang="ja-JP" b="0" i="0" dirty="0">
                <a:solidFill>
                  <a:srgbClr val="D4D4D4"/>
                </a:solidFill>
                <a:effectLst/>
                <a:latin typeface="Menlo" panose="020B0609030804020204" pitchFamily="49" charset="0"/>
              </a:rPr>
              <a:t>0.8419378752168479</a:t>
            </a:r>
            <a:r>
              <a:rPr kumimoji="1" lang="en-US" altLang="ja-JP" dirty="0"/>
              <a:t>)</a:t>
            </a:r>
            <a:endParaRPr kumimoji="1" lang="ja-JP" altLang="en-US"/>
          </a:p>
        </p:txBody>
      </p:sp>
      <p:pic>
        <p:nvPicPr>
          <p:cNvPr id="5" name="図 4" descr="グラフ, 棒グラフ, 折れ線グラフ&#10;&#10;自動的に生成された説明">
            <a:extLst>
              <a:ext uri="{FF2B5EF4-FFF2-40B4-BE49-F238E27FC236}">
                <a16:creationId xmlns:a16="http://schemas.microsoft.com/office/drawing/2014/main" id="{21631346-B169-E5C2-27F7-0AFE4AE10CC0}"/>
              </a:ext>
            </a:extLst>
          </p:cNvPr>
          <p:cNvPicPr>
            <a:picLocks noChangeAspect="1"/>
          </p:cNvPicPr>
          <p:nvPr/>
        </p:nvPicPr>
        <p:blipFill>
          <a:blip r:embed="rId2"/>
          <a:stretch>
            <a:fillRect/>
          </a:stretch>
        </p:blipFill>
        <p:spPr>
          <a:xfrm>
            <a:off x="416170" y="1727796"/>
            <a:ext cx="7683500" cy="4914900"/>
          </a:xfrm>
          <a:prstGeom prst="rect">
            <a:avLst/>
          </a:prstGeom>
        </p:spPr>
      </p:pic>
    </p:spTree>
    <p:extLst>
      <p:ext uri="{BB962C8B-B14F-4D97-AF65-F5344CB8AC3E}">
        <p14:creationId xmlns:p14="http://schemas.microsoft.com/office/powerpoint/2010/main" val="574643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2BC31A-B7E1-CD0D-1B89-1FF3E3FD316D}"/>
              </a:ext>
            </a:extLst>
          </p:cNvPr>
          <p:cNvSpPr>
            <a:spLocks noGrp="1"/>
          </p:cNvSpPr>
          <p:nvPr>
            <p:ph type="title"/>
          </p:nvPr>
        </p:nvSpPr>
        <p:spPr>
          <a:xfrm>
            <a:off x="187569" y="171696"/>
            <a:ext cx="10515600" cy="707536"/>
          </a:xfrm>
        </p:spPr>
        <p:txBody>
          <a:bodyPr/>
          <a:lstStyle/>
          <a:p>
            <a:r>
              <a:rPr kumimoji="1" lang="en-US" altLang="ja-JP" dirty="0"/>
              <a:t>Turing </a:t>
            </a:r>
            <a:r>
              <a:rPr kumimoji="1" lang="ja-JP" altLang="en-US"/>
              <a:t>でやってみる</a:t>
            </a:r>
          </a:p>
        </p:txBody>
      </p:sp>
      <p:sp>
        <p:nvSpPr>
          <p:cNvPr id="3" name="コンテンツ プレースホルダー 2">
            <a:extLst>
              <a:ext uri="{FF2B5EF4-FFF2-40B4-BE49-F238E27FC236}">
                <a16:creationId xmlns:a16="http://schemas.microsoft.com/office/drawing/2014/main" id="{3540CF2B-526F-1D37-4138-0F871FCC9F14}"/>
              </a:ext>
            </a:extLst>
          </p:cNvPr>
          <p:cNvSpPr>
            <a:spLocks noGrp="1"/>
          </p:cNvSpPr>
          <p:nvPr>
            <p:ph idx="1"/>
          </p:nvPr>
        </p:nvSpPr>
        <p:spPr>
          <a:xfrm>
            <a:off x="187569" y="879232"/>
            <a:ext cx="11816862" cy="5807072"/>
          </a:xfrm>
        </p:spPr>
        <p:txBody>
          <a:bodyPr>
            <a:normAutofit fontScale="62500" lnSpcReduction="20000"/>
          </a:bodyPr>
          <a:lstStyle/>
          <a:p>
            <a:r>
              <a:rPr kumimoji="1" lang="ja-JP" altLang="en-US" sz="4500"/>
              <a:t>前の方法の操作簡単は簡単が結果あまり良くない前にやったガウス過程などに踏まえて</a:t>
            </a:r>
            <a:r>
              <a:rPr kumimoji="1" lang="en-US" altLang="ja-JP" sz="4500" dirty="0" err="1"/>
              <a:t>turing</a:t>
            </a:r>
            <a:r>
              <a:rPr kumimoji="1" lang="ja-JP" altLang="en-US" sz="4500"/>
              <a:t>でやってみよう</a:t>
            </a:r>
            <a:endParaRPr kumimoji="1" lang="en-US" altLang="ja-JP" sz="4500" dirty="0"/>
          </a:p>
          <a:p>
            <a:r>
              <a:rPr lang="ja-JP" altLang="en-US" sz="4500"/>
              <a:t>ガウス過程と同じベイズとガウス推論を使う</a:t>
            </a:r>
            <a:endParaRPr lang="en-US" altLang="ja-JP" sz="4500" dirty="0"/>
          </a:p>
          <a:p>
            <a:r>
              <a:rPr kumimoji="1" lang="ja-JP" altLang="en-US" sz="4500"/>
              <a:t>これらの方法を結合すると</a:t>
            </a:r>
            <a:r>
              <a:rPr kumimoji="1" lang="en-US" altLang="ja-JP" sz="4500" dirty="0" err="1"/>
              <a:t>turing</a:t>
            </a:r>
            <a:r>
              <a:rPr kumimoji="1" lang="ja-JP" altLang="en-US" sz="4500"/>
              <a:t>　のサンプリング時間がすごく長くなる</a:t>
            </a:r>
            <a:r>
              <a:rPr kumimoji="1" lang="en-US" altLang="ja-JP" sz="4500" dirty="0"/>
              <a:t>(500</a:t>
            </a:r>
            <a:r>
              <a:rPr kumimoji="1" lang="ja-JP" altLang="en-US" sz="4500"/>
              <a:t>回のサンプリングが</a:t>
            </a:r>
            <a:r>
              <a:rPr kumimoji="1" lang="en-US" altLang="ja-JP" sz="4500" dirty="0"/>
              <a:t>110</a:t>
            </a:r>
            <a:r>
              <a:rPr kumimoji="1" lang="ja-JP" altLang="en-US" sz="4500"/>
              <a:t>分間ぐらいかかった</a:t>
            </a:r>
            <a:r>
              <a:rPr kumimoji="1" lang="en-US" altLang="ja-JP" sz="4500" dirty="0"/>
              <a:t>)</a:t>
            </a:r>
          </a:p>
          <a:p>
            <a:endParaRPr lang="en-US" altLang="ja-JP" dirty="0"/>
          </a:p>
          <a:p>
            <a:pPr marL="0" indent="0">
              <a:buNone/>
            </a:pPr>
            <a:endParaRPr lang="en-US" altLang="ja-JP" b="0" dirty="0">
              <a:solidFill>
                <a:srgbClr val="DCDCAA"/>
              </a:solidFill>
              <a:effectLst/>
              <a:latin typeface="Menlo" panose="020B0609030804020204" pitchFamily="49" charset="0"/>
            </a:endParaRPr>
          </a:p>
          <a:p>
            <a:pPr marL="0" indent="0">
              <a:buNone/>
            </a:pPr>
            <a:r>
              <a:rPr lang="en-US" altLang="ja-JP" b="0" dirty="0">
                <a:solidFill>
                  <a:srgbClr val="DCDCAA"/>
                </a:solidFill>
                <a:effectLst/>
                <a:latin typeface="Menlo" panose="020B0609030804020204" pitchFamily="49" charset="0"/>
              </a:rPr>
              <a:t>@model</a:t>
            </a:r>
            <a:r>
              <a:rPr lang="en-US" altLang="ja-JP" b="0" dirty="0">
                <a:solidFill>
                  <a:srgbClr val="D4D4D4"/>
                </a:solidFill>
                <a:effectLst/>
                <a:latin typeface="Menlo" panose="020B0609030804020204" pitchFamily="49" charset="0"/>
              </a:rPr>
              <a:t> </a:t>
            </a:r>
            <a:r>
              <a:rPr lang="en-US" altLang="ja-JP" b="0" dirty="0">
                <a:solidFill>
                  <a:srgbClr val="569CD6"/>
                </a:solidFill>
                <a:effectLst/>
                <a:latin typeface="Menlo" panose="020B0609030804020204" pitchFamily="49" charset="0"/>
              </a:rPr>
              <a:t>function</a:t>
            </a:r>
            <a:r>
              <a:rPr lang="en-US" altLang="ja-JP" b="0" dirty="0">
                <a:solidFill>
                  <a:srgbClr val="D4D4D4"/>
                </a:solidFill>
                <a:effectLst/>
                <a:latin typeface="Menlo" panose="020B0609030804020204" pitchFamily="49" charset="0"/>
              </a:rPr>
              <a:t> </a:t>
            </a:r>
            <a:r>
              <a:rPr lang="en-US" altLang="ja-JP" b="0" dirty="0">
                <a:solidFill>
                  <a:srgbClr val="DCDCAA"/>
                </a:solidFill>
                <a:effectLst/>
                <a:latin typeface="Menlo" panose="020B0609030804020204" pitchFamily="49" charset="0"/>
              </a:rPr>
              <a:t>DKN</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x,y,np,re,alpha</a:t>
            </a:r>
            <a:r>
              <a:rPr lang="en-US" altLang="ja-JP" b="0" dirty="0">
                <a:solidFill>
                  <a:srgbClr val="D4D4D4"/>
                </a:solidFill>
                <a:effectLst/>
                <a:latin typeface="Menlo" panose="020B0609030804020204" pitchFamily="49" charset="0"/>
              </a:rPr>
              <a:t>=</a:t>
            </a:r>
            <a:r>
              <a:rPr lang="en-US" altLang="ja-JP" b="0" dirty="0">
                <a:solidFill>
                  <a:srgbClr val="B5CEA8"/>
                </a:solidFill>
                <a:effectLst/>
                <a:latin typeface="Menlo" panose="020B0609030804020204" pitchFamily="49" charset="0"/>
              </a:rPr>
              <a:t>0.09</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noise = </a:t>
            </a:r>
            <a:r>
              <a:rPr lang="en-US" altLang="ja-JP" b="0" dirty="0">
                <a:solidFill>
                  <a:srgbClr val="B5CEA8"/>
                </a:solidFill>
                <a:effectLst/>
                <a:latin typeface="Menlo" panose="020B0609030804020204" pitchFamily="49" charset="0"/>
              </a:rPr>
              <a:t>1e-6</a:t>
            </a:r>
            <a:endParaRPr lang="en-US" altLang="ja-JP" b="0" dirty="0">
              <a:solidFill>
                <a:srgbClr val="D4D4D4"/>
              </a:solidFill>
              <a:effectLst/>
              <a:latin typeface="Menlo" panose="020B0609030804020204" pitchFamily="49" charset="0"/>
            </a:endParaRPr>
          </a:p>
          <a:p>
            <a:r>
              <a:rPr lang="el-GR" altLang="ja-JP" b="0" dirty="0">
                <a:solidFill>
                  <a:srgbClr val="D4D4D4"/>
                </a:solidFill>
                <a:effectLst/>
                <a:latin typeface="Menlo" panose="020B0609030804020204" pitchFamily="49" charset="0"/>
              </a:rPr>
              <a:t>α ~ </a:t>
            </a:r>
            <a:r>
              <a:rPr lang="en-US" altLang="ja-JP" b="0" dirty="0" err="1">
                <a:solidFill>
                  <a:srgbClr val="DCDCAA"/>
                </a:solidFill>
                <a:effectLst/>
                <a:latin typeface="Menlo" panose="020B0609030804020204" pitchFamily="49" charset="0"/>
              </a:rPr>
              <a:t>MvLogNormal</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MvNormal</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zeros</a:t>
            </a:r>
            <a:r>
              <a:rPr lang="en-US" altLang="ja-JP" b="0" dirty="0">
                <a:solidFill>
                  <a:srgbClr val="D4D4D4"/>
                </a:solidFill>
                <a:effectLst/>
                <a:latin typeface="Menlo" panose="020B0609030804020204" pitchFamily="49" charset="0"/>
              </a:rPr>
              <a:t>(np), I/alpha))</a:t>
            </a:r>
          </a:p>
          <a:p>
            <a:r>
              <a:rPr lang="en-US" altLang="ja-JP" b="0" dirty="0" err="1">
                <a:solidFill>
                  <a:srgbClr val="D4D4D4"/>
                </a:solidFill>
                <a:effectLst/>
                <a:latin typeface="Menlo" panose="020B0609030804020204" pitchFamily="49" charset="0"/>
              </a:rPr>
              <a:t>nn</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re</a:t>
            </a:r>
            <a:r>
              <a:rPr lang="en-US" altLang="ja-JP" b="0" dirty="0">
                <a:solidFill>
                  <a:srgbClr val="D4D4D4"/>
                </a:solidFill>
                <a:effectLst/>
                <a:latin typeface="Menlo" panose="020B0609030804020204" pitchFamily="49" charset="0"/>
              </a:rPr>
              <a:t>(</a:t>
            </a:r>
            <a:r>
              <a:rPr lang="el-GR" altLang="ja-JP" b="0" dirty="0">
                <a:solidFill>
                  <a:srgbClr val="D4D4D4"/>
                </a:solidFill>
                <a:effectLst/>
                <a:latin typeface="Menlo" panose="020B0609030804020204" pitchFamily="49" charset="0"/>
              </a:rPr>
              <a:t>α)</a:t>
            </a:r>
          </a:p>
          <a:p>
            <a:r>
              <a:rPr lang="el-GR" altLang="ja-JP" b="0" dirty="0">
                <a:solidFill>
                  <a:srgbClr val="6A9955"/>
                </a:solidFill>
                <a:effectLst/>
                <a:latin typeface="Menlo" panose="020B0609030804020204" pitchFamily="49" charset="0"/>
              </a:rPr>
              <a:t>#σ ~ </a:t>
            </a:r>
            <a:r>
              <a:rPr lang="en-US" altLang="ja-JP" b="0" dirty="0">
                <a:solidFill>
                  <a:srgbClr val="6A9955"/>
                </a:solidFill>
                <a:effectLst/>
                <a:latin typeface="Menlo" panose="020B0609030804020204" pitchFamily="49" charset="0"/>
              </a:rPr>
              <a:t>Normal(0.0, 1.0)</a:t>
            </a:r>
            <a:endParaRPr lang="en-US" altLang="ja-JP" b="0" dirty="0">
              <a:solidFill>
                <a:srgbClr val="D4D4D4"/>
              </a:solidFill>
              <a:effectLst/>
              <a:latin typeface="Menlo" panose="020B0609030804020204" pitchFamily="49" charset="0"/>
            </a:endParaRPr>
          </a:p>
          <a:p>
            <a:r>
              <a:rPr lang="en-US" altLang="ja-JP" b="0" dirty="0">
                <a:solidFill>
                  <a:srgbClr val="D4D4D4"/>
                </a:solidFill>
                <a:effectLst/>
                <a:latin typeface="Menlo" panose="020B0609030804020204" pitchFamily="49" charset="0"/>
              </a:rPr>
              <a:t>k=</a:t>
            </a:r>
            <a:r>
              <a:rPr lang="en-US" altLang="ja-JP" b="0" dirty="0">
                <a:solidFill>
                  <a:srgbClr val="DCDCAA"/>
                </a:solidFill>
                <a:effectLst/>
                <a:latin typeface="Menlo" panose="020B0609030804020204" pitchFamily="49" charset="0"/>
              </a:rPr>
              <a:t>GP</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sekernel</a:t>
            </a:r>
            <a:r>
              <a:rPr lang="en-US" altLang="ja-JP" b="0" dirty="0">
                <a:solidFill>
                  <a:srgbClr val="D4D4D4"/>
                </a:solidFill>
                <a:effectLst/>
                <a:latin typeface="Menlo" panose="020B0609030804020204" pitchFamily="49" charset="0"/>
              </a:rPr>
              <a:t>(</a:t>
            </a:r>
            <a:r>
              <a:rPr lang="en-US" altLang="ja-JP" b="0" dirty="0" err="1">
                <a:solidFill>
                  <a:srgbClr val="D4D4D4"/>
                </a:solidFill>
                <a:effectLst/>
                <a:latin typeface="Menlo" panose="020B0609030804020204" pitchFamily="49" charset="0"/>
              </a:rPr>
              <a:t>nn</a:t>
            </a:r>
            <a:r>
              <a:rPr lang="en-US" altLang="ja-JP" b="0" dirty="0">
                <a:solidFill>
                  <a:srgbClr val="D4D4D4"/>
                </a:solidFill>
                <a:effectLst/>
                <a:latin typeface="Menlo" panose="020B0609030804020204" pitchFamily="49" charset="0"/>
              </a:rPr>
              <a:t>))</a:t>
            </a:r>
          </a:p>
          <a:p>
            <a:r>
              <a:rPr lang="en-US" altLang="ja-JP" b="0" dirty="0">
                <a:solidFill>
                  <a:srgbClr val="D4D4D4"/>
                </a:solidFill>
                <a:effectLst/>
                <a:latin typeface="Menlo" panose="020B0609030804020204" pitchFamily="49" charset="0"/>
              </a:rPr>
              <a:t>kk=</a:t>
            </a:r>
            <a:r>
              <a:rPr lang="en-US" altLang="ja-JP" b="0" dirty="0">
                <a:solidFill>
                  <a:srgbClr val="DCDCAA"/>
                </a:solidFill>
                <a:effectLst/>
                <a:latin typeface="Menlo" panose="020B0609030804020204" pitchFamily="49" charset="0"/>
              </a:rPr>
              <a:t>k</a:t>
            </a:r>
            <a:r>
              <a:rPr lang="en-US" altLang="ja-JP" b="0" dirty="0">
                <a:solidFill>
                  <a:srgbClr val="D4D4D4"/>
                </a:solidFill>
                <a:effectLst/>
                <a:latin typeface="Menlo" panose="020B0609030804020204" pitchFamily="49" charset="0"/>
              </a:rPr>
              <a:t>(</a:t>
            </a:r>
            <a:r>
              <a:rPr lang="en-US" altLang="ja-JP" b="0" dirty="0" err="1">
                <a:solidFill>
                  <a:srgbClr val="DCDCAA"/>
                </a:solidFill>
                <a:effectLst/>
                <a:latin typeface="Menlo" panose="020B0609030804020204" pitchFamily="49" charset="0"/>
              </a:rPr>
              <a:t>ColVecs</a:t>
            </a:r>
            <a:r>
              <a:rPr lang="en-US" altLang="ja-JP" b="0" dirty="0">
                <a:solidFill>
                  <a:srgbClr val="D4D4D4"/>
                </a:solidFill>
                <a:effectLst/>
                <a:latin typeface="Menlo" panose="020B0609030804020204" pitchFamily="49" charset="0"/>
              </a:rPr>
              <a:t>(x),noise)</a:t>
            </a:r>
          </a:p>
          <a:p>
            <a:r>
              <a:rPr lang="en-US" altLang="ja-JP" b="0" dirty="0">
                <a:solidFill>
                  <a:srgbClr val="D4D4D4"/>
                </a:solidFill>
                <a:effectLst/>
                <a:latin typeface="Menlo" panose="020B0609030804020204" pitchFamily="49" charset="0"/>
              </a:rPr>
              <a:t>y ~ </a:t>
            </a:r>
            <a:r>
              <a:rPr lang="en-US" altLang="ja-JP" b="0" dirty="0" err="1">
                <a:solidFill>
                  <a:srgbClr val="DCDCAA"/>
                </a:solidFill>
                <a:effectLst/>
                <a:latin typeface="Menlo" panose="020B0609030804020204" pitchFamily="49" charset="0"/>
              </a:rPr>
              <a:t>MvNormal</a:t>
            </a:r>
            <a:r>
              <a:rPr lang="en-US" altLang="ja-JP" b="0" dirty="0">
                <a:solidFill>
                  <a:srgbClr val="D4D4D4"/>
                </a:solidFill>
                <a:effectLst/>
                <a:latin typeface="Menlo" panose="020B0609030804020204" pitchFamily="49" charset="0"/>
              </a:rPr>
              <a:t>(</a:t>
            </a:r>
            <a:r>
              <a:rPr lang="en-US" altLang="ja-JP" b="0" dirty="0">
                <a:solidFill>
                  <a:srgbClr val="DCDCAA"/>
                </a:solidFill>
                <a:effectLst/>
                <a:latin typeface="Menlo" panose="020B0609030804020204" pitchFamily="49" charset="0"/>
              </a:rPr>
              <a:t>mean</a:t>
            </a:r>
            <a:r>
              <a:rPr lang="en-US" altLang="ja-JP" b="0" dirty="0">
                <a:solidFill>
                  <a:srgbClr val="D4D4D4"/>
                </a:solidFill>
                <a:effectLst/>
                <a:latin typeface="Menlo" panose="020B0609030804020204" pitchFamily="49" charset="0"/>
              </a:rPr>
              <a:t>(kk), (</a:t>
            </a:r>
            <a:r>
              <a:rPr lang="en-US" altLang="ja-JP" b="0" dirty="0" err="1">
                <a:solidFill>
                  <a:srgbClr val="DCDCAA"/>
                </a:solidFill>
                <a:effectLst/>
                <a:latin typeface="Menlo" panose="020B0609030804020204" pitchFamily="49" charset="0"/>
              </a:rPr>
              <a:t>cov</a:t>
            </a:r>
            <a:r>
              <a:rPr lang="en-US" altLang="ja-JP" b="0" dirty="0">
                <a:solidFill>
                  <a:srgbClr val="D4D4D4"/>
                </a:solidFill>
                <a:effectLst/>
                <a:latin typeface="Menlo" panose="020B0609030804020204" pitchFamily="49" charset="0"/>
              </a:rPr>
              <a:t>(kk)+noise*I))</a:t>
            </a:r>
          </a:p>
          <a:p>
            <a:r>
              <a:rPr lang="en-US" altLang="ja-JP" b="0" dirty="0">
                <a:solidFill>
                  <a:srgbClr val="C586C0"/>
                </a:solidFill>
                <a:effectLst/>
                <a:latin typeface="Menlo" panose="020B0609030804020204" pitchFamily="49" charset="0"/>
              </a:rPr>
              <a:t>return</a:t>
            </a:r>
            <a:r>
              <a:rPr lang="en-US" altLang="ja-JP" b="0" dirty="0">
                <a:solidFill>
                  <a:srgbClr val="D4D4D4"/>
                </a:solidFill>
                <a:effectLst/>
                <a:latin typeface="Menlo" panose="020B0609030804020204" pitchFamily="49" charset="0"/>
              </a:rPr>
              <a:t> </a:t>
            </a:r>
            <a:r>
              <a:rPr lang="en-US" altLang="ja-JP" b="0" dirty="0">
                <a:solidFill>
                  <a:srgbClr val="569CD6"/>
                </a:solidFill>
                <a:effectLst/>
                <a:latin typeface="Menlo" panose="020B0609030804020204" pitchFamily="49" charset="0"/>
              </a:rPr>
              <a:t>nothing</a:t>
            </a:r>
            <a:endParaRPr lang="en-US" altLang="ja-JP" b="0" dirty="0">
              <a:solidFill>
                <a:srgbClr val="D4D4D4"/>
              </a:solidFill>
              <a:effectLst/>
              <a:latin typeface="Menlo" panose="020B0609030804020204" pitchFamily="49" charset="0"/>
            </a:endParaRPr>
          </a:p>
          <a:p>
            <a:r>
              <a:rPr lang="en-US" altLang="ja-JP" b="0" dirty="0">
                <a:solidFill>
                  <a:srgbClr val="C586C0"/>
                </a:solidFill>
                <a:effectLst/>
                <a:latin typeface="Menlo" panose="020B0609030804020204" pitchFamily="49" charset="0"/>
              </a:rPr>
              <a:t>end</a:t>
            </a:r>
            <a:r>
              <a:rPr lang="en-US" altLang="ja-JP" b="0" dirty="0">
                <a:solidFill>
                  <a:srgbClr val="D4D4D4"/>
                </a:solidFill>
                <a:effectLst/>
                <a:latin typeface="Menlo" panose="020B0609030804020204" pitchFamily="49" charset="0"/>
              </a:rPr>
              <a:t>;</a:t>
            </a:r>
          </a:p>
          <a:p>
            <a:endParaRPr kumimoji="1" lang="en-US" altLang="ja-JP" dirty="0"/>
          </a:p>
          <a:p>
            <a:endParaRPr kumimoji="1" lang="ja-JP" altLang="en-US"/>
          </a:p>
        </p:txBody>
      </p:sp>
    </p:spTree>
    <p:extLst>
      <p:ext uri="{BB962C8B-B14F-4D97-AF65-F5344CB8AC3E}">
        <p14:creationId xmlns:p14="http://schemas.microsoft.com/office/powerpoint/2010/main" val="2114866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A3A800-EC57-BBAB-A345-1B52D8FB87BF}"/>
              </a:ext>
            </a:extLst>
          </p:cNvPr>
          <p:cNvSpPr>
            <a:spLocks noGrp="1"/>
          </p:cNvSpPr>
          <p:nvPr>
            <p:ph type="title"/>
          </p:nvPr>
        </p:nvSpPr>
        <p:spPr/>
        <p:txBody>
          <a:bodyPr/>
          <a:lstStyle/>
          <a:p>
            <a:r>
              <a:rPr kumimoji="1" lang="ja-JP" altLang="en-US"/>
              <a:t>方法</a:t>
            </a:r>
          </a:p>
        </p:txBody>
      </p:sp>
      <p:sp>
        <p:nvSpPr>
          <p:cNvPr id="3" name="コンテンツ プレースホルダー 2">
            <a:extLst>
              <a:ext uri="{FF2B5EF4-FFF2-40B4-BE49-F238E27FC236}">
                <a16:creationId xmlns:a16="http://schemas.microsoft.com/office/drawing/2014/main" id="{E754F9DA-7F73-AC84-D86D-F491C51B6B84}"/>
              </a:ext>
            </a:extLst>
          </p:cNvPr>
          <p:cNvSpPr>
            <a:spLocks noGrp="1"/>
          </p:cNvSpPr>
          <p:nvPr>
            <p:ph idx="1"/>
          </p:nvPr>
        </p:nvSpPr>
        <p:spPr/>
        <p:txBody>
          <a:bodyPr/>
          <a:lstStyle/>
          <a:p>
            <a:r>
              <a:rPr lang="ja-JP" altLang="en-US"/>
              <a:t>使った手法を</a:t>
            </a:r>
            <a:r>
              <a:rPr lang="en-US" altLang="ja-JP" dirty="0"/>
              <a:t>2</a:t>
            </a:r>
            <a:r>
              <a:rPr lang="ja-JP" altLang="en-US"/>
              <a:t>種類を分ける</a:t>
            </a:r>
            <a:endParaRPr lang="en-US" altLang="ja-JP" dirty="0"/>
          </a:p>
          <a:p>
            <a:r>
              <a:rPr kumimoji="1" lang="ja-JP" altLang="en-US"/>
              <a:t>手法１　：微分方程式</a:t>
            </a:r>
            <a:r>
              <a:rPr kumimoji="1" lang="en-US" altLang="ja-JP" dirty="0"/>
              <a:t>,</a:t>
            </a:r>
            <a:r>
              <a:rPr kumimoji="1" lang="en-US" altLang="ja-JP" dirty="0" err="1"/>
              <a:t>rnn</a:t>
            </a:r>
            <a:r>
              <a:rPr kumimoji="1" lang="en-US" altLang="ja-JP" dirty="0"/>
              <a:t>(</a:t>
            </a:r>
            <a:r>
              <a:rPr kumimoji="1" lang="en-US" altLang="ja-JP" dirty="0" err="1"/>
              <a:t>lstm</a:t>
            </a:r>
            <a:r>
              <a:rPr kumimoji="1" lang="en-US" altLang="ja-JP" dirty="0"/>
              <a:t> </a:t>
            </a:r>
            <a:r>
              <a:rPr kumimoji="1" lang="en-US" altLang="ja-JP" dirty="0" err="1"/>
              <a:t>gru</a:t>
            </a:r>
            <a:r>
              <a:rPr kumimoji="1" lang="en-US" altLang="ja-JP" dirty="0"/>
              <a:t>) transformer</a:t>
            </a:r>
          </a:p>
          <a:p>
            <a:r>
              <a:rPr lang="ja-JP" altLang="en-US"/>
              <a:t>手法２　：確率方法（ベイズ、ガウス過程、カーネル法、ベイジアンニューラルネットワーク、</a:t>
            </a:r>
            <a:r>
              <a:rPr lang="en-US" altLang="ja-JP" dirty="0"/>
              <a:t>deep kernel learning)</a:t>
            </a:r>
          </a:p>
          <a:p>
            <a:r>
              <a:rPr lang="ja-JP" altLang="en-US"/>
              <a:t>具体の流れ</a:t>
            </a:r>
            <a:endParaRPr lang="en-US" altLang="ja-JP" dirty="0"/>
          </a:p>
          <a:p>
            <a:r>
              <a:rPr lang="ja-JP" altLang="en-US"/>
              <a:t>微分方程式</a:t>
            </a:r>
            <a:r>
              <a:rPr lang="en-US" altLang="ja-JP" dirty="0"/>
              <a:t>8~20</a:t>
            </a:r>
          </a:p>
          <a:p>
            <a:r>
              <a:rPr lang="ja-JP" altLang="en-US"/>
              <a:t>ニューラルネットワーク</a:t>
            </a:r>
            <a:r>
              <a:rPr lang="en-US" altLang="ja-JP" dirty="0"/>
              <a:t>21~43</a:t>
            </a:r>
          </a:p>
          <a:p>
            <a:r>
              <a:rPr lang="ja-JP" altLang="en-US"/>
              <a:t>確率方法</a:t>
            </a:r>
            <a:r>
              <a:rPr lang="en-US" altLang="ja-JP" dirty="0"/>
              <a:t>44~63</a:t>
            </a:r>
          </a:p>
          <a:p>
            <a:endParaRPr lang="en-US" altLang="ja-JP" dirty="0"/>
          </a:p>
          <a:p>
            <a:endParaRPr lang="en-US" altLang="ja-JP" dirty="0"/>
          </a:p>
          <a:p>
            <a:endParaRPr kumimoji="1" lang="en-US" altLang="ja-JP" dirty="0"/>
          </a:p>
          <a:p>
            <a:endParaRPr kumimoji="1" lang="ja-JP" altLang="en-US"/>
          </a:p>
        </p:txBody>
      </p:sp>
    </p:spTree>
    <p:extLst>
      <p:ext uri="{BB962C8B-B14F-4D97-AF65-F5344CB8AC3E}">
        <p14:creationId xmlns:p14="http://schemas.microsoft.com/office/powerpoint/2010/main" val="1999216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0DF4CF-55B4-C9CD-CAA0-58055A84FF25}"/>
              </a:ext>
            </a:extLst>
          </p:cNvPr>
          <p:cNvSpPr>
            <a:spLocks noGrp="1"/>
          </p:cNvSpPr>
          <p:nvPr>
            <p:ph type="title"/>
          </p:nvPr>
        </p:nvSpPr>
        <p:spPr/>
        <p:txBody>
          <a:bodyPr/>
          <a:lstStyle/>
          <a:p>
            <a:r>
              <a:rPr kumimoji="1" lang="ja-JP" altLang="en-US"/>
              <a:t>結果</a:t>
            </a:r>
          </a:p>
        </p:txBody>
      </p:sp>
      <p:pic>
        <p:nvPicPr>
          <p:cNvPr id="5" name="コンテンツ プレースホルダー 4" descr="グラフ, 折れ線グラフ&#10;&#10;自動的に生成された説明">
            <a:extLst>
              <a:ext uri="{FF2B5EF4-FFF2-40B4-BE49-F238E27FC236}">
                <a16:creationId xmlns:a16="http://schemas.microsoft.com/office/drawing/2014/main" id="{606CBEFC-3F55-6957-0E8B-B6B8BB29CFF6}"/>
              </a:ext>
            </a:extLst>
          </p:cNvPr>
          <p:cNvPicPr>
            <a:picLocks noGrp="1" noChangeAspect="1"/>
          </p:cNvPicPr>
          <p:nvPr>
            <p:ph idx="1"/>
          </p:nvPr>
        </p:nvPicPr>
        <p:blipFill>
          <a:blip r:embed="rId2"/>
          <a:stretch>
            <a:fillRect/>
          </a:stretch>
        </p:blipFill>
        <p:spPr>
          <a:xfrm>
            <a:off x="4930892" y="1690688"/>
            <a:ext cx="6422908" cy="4351338"/>
          </a:xfrm>
        </p:spPr>
      </p:pic>
    </p:spTree>
    <p:extLst>
      <p:ext uri="{BB962C8B-B14F-4D97-AF65-F5344CB8AC3E}">
        <p14:creationId xmlns:p14="http://schemas.microsoft.com/office/powerpoint/2010/main" val="266969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B2CE9-FC0A-1B47-4DC5-61BF9302D9C8}"/>
              </a:ext>
            </a:extLst>
          </p:cNvPr>
          <p:cNvSpPr>
            <a:spLocks noGrp="1"/>
          </p:cNvSpPr>
          <p:nvPr>
            <p:ph type="title"/>
          </p:nvPr>
        </p:nvSpPr>
        <p:spPr>
          <a:xfrm>
            <a:off x="644769" y="365125"/>
            <a:ext cx="10515600" cy="1325563"/>
          </a:xfrm>
        </p:spPr>
        <p:txBody>
          <a:bodyPr/>
          <a:lstStyle/>
          <a:p>
            <a:r>
              <a:rPr kumimoji="1" lang="ja-JP" altLang="en-US"/>
              <a:t>確率方法のまとめ</a:t>
            </a:r>
          </a:p>
        </p:txBody>
      </p:sp>
      <p:sp>
        <p:nvSpPr>
          <p:cNvPr id="3" name="コンテンツ プレースホルダー 2">
            <a:extLst>
              <a:ext uri="{FF2B5EF4-FFF2-40B4-BE49-F238E27FC236}">
                <a16:creationId xmlns:a16="http://schemas.microsoft.com/office/drawing/2014/main" id="{F655C10D-6ACC-3264-51FC-044E1FE39EE9}"/>
              </a:ext>
            </a:extLst>
          </p:cNvPr>
          <p:cNvSpPr>
            <a:spLocks noGrp="1"/>
          </p:cNvSpPr>
          <p:nvPr>
            <p:ph idx="1"/>
          </p:nvPr>
        </p:nvSpPr>
        <p:spPr>
          <a:xfrm>
            <a:off x="838200" y="1690688"/>
            <a:ext cx="10515600" cy="4486275"/>
          </a:xfrm>
        </p:spPr>
        <p:txBody>
          <a:bodyPr/>
          <a:lstStyle/>
          <a:p>
            <a:r>
              <a:rPr kumimoji="1" lang="ja-JP" altLang="en-US"/>
              <a:t>ガウス過程は有効だが計算が面倒臭い　実際の結果も良くない</a:t>
            </a:r>
            <a:endParaRPr kumimoji="1" lang="en-US" altLang="ja-JP" dirty="0"/>
          </a:p>
          <a:p>
            <a:r>
              <a:rPr kumimoji="1" lang="en-US" altLang="ja-JP" dirty="0"/>
              <a:t>Deep kernel</a:t>
            </a:r>
            <a:r>
              <a:rPr kumimoji="1" lang="ja-JP" altLang="en-US"/>
              <a:t>にすると　平均の場合は時々０が出る</a:t>
            </a:r>
            <a:endParaRPr kumimoji="1" lang="en-US" altLang="ja-JP" dirty="0"/>
          </a:p>
          <a:p>
            <a:r>
              <a:rPr lang="ja-JP" altLang="en-US"/>
              <a:t>ベイジアンニューラルネットワークの効果も余良くない</a:t>
            </a:r>
            <a:endParaRPr lang="en-US" altLang="ja-JP" dirty="0"/>
          </a:p>
          <a:p>
            <a:r>
              <a:rPr lang="ja-JP" altLang="en-US"/>
              <a:t>ネットの資料では確率方法に関連する例が少ないため今回はどこかが間違っているかもしれない</a:t>
            </a:r>
            <a:endParaRPr lang="en-US" altLang="ja-JP" dirty="0"/>
          </a:p>
          <a:p>
            <a:r>
              <a:rPr lang="en-US" altLang="ja-JP" dirty="0"/>
              <a:t>Turing </a:t>
            </a:r>
            <a:r>
              <a:rPr lang="ja-JP" altLang="en-US"/>
              <a:t>を使う場合は最後線形代数の計算になった　</a:t>
            </a:r>
            <a:endParaRPr lang="en-US" altLang="ja-JP" dirty="0"/>
          </a:p>
          <a:p>
            <a:r>
              <a:rPr lang="en-US" altLang="ja-JP" dirty="0"/>
              <a:t>Turing</a:t>
            </a:r>
            <a:r>
              <a:rPr lang="ja-JP" altLang="en-US"/>
              <a:t>は個人的におすすめしないライブラーリ　できるだけそのまま計算できるライブラーリの方がいい</a:t>
            </a:r>
            <a:endParaRPr lang="en-US" altLang="ja-JP" dirty="0"/>
          </a:p>
          <a:p>
            <a:endParaRPr kumimoji="1" lang="en-US" altLang="ja-JP" dirty="0"/>
          </a:p>
          <a:p>
            <a:endParaRPr kumimoji="1" lang="ja-JP" altLang="en-US"/>
          </a:p>
        </p:txBody>
      </p:sp>
    </p:spTree>
    <p:extLst>
      <p:ext uri="{BB962C8B-B14F-4D97-AF65-F5344CB8AC3E}">
        <p14:creationId xmlns:p14="http://schemas.microsoft.com/office/powerpoint/2010/main" val="1868840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2AABCA-5793-D278-2AA3-E6F043149F2D}"/>
              </a:ext>
            </a:extLst>
          </p:cNvPr>
          <p:cNvSpPr>
            <a:spLocks noGrp="1"/>
          </p:cNvSpPr>
          <p:nvPr>
            <p:ph type="title"/>
          </p:nvPr>
        </p:nvSpPr>
        <p:spPr/>
        <p:txBody>
          <a:bodyPr/>
          <a:lstStyle/>
          <a:p>
            <a:r>
              <a:rPr kumimoji="1" lang="ja-JP" altLang="en-US"/>
              <a:t>全体のまとめ</a:t>
            </a:r>
          </a:p>
        </p:txBody>
      </p:sp>
      <p:sp>
        <p:nvSpPr>
          <p:cNvPr id="3" name="コンテンツ プレースホルダー 2">
            <a:extLst>
              <a:ext uri="{FF2B5EF4-FFF2-40B4-BE49-F238E27FC236}">
                <a16:creationId xmlns:a16="http://schemas.microsoft.com/office/drawing/2014/main" id="{EF352CD4-3DBB-0EDA-4EC9-D94C17DF1655}"/>
              </a:ext>
            </a:extLst>
          </p:cNvPr>
          <p:cNvSpPr>
            <a:spLocks noGrp="1"/>
          </p:cNvSpPr>
          <p:nvPr>
            <p:ph idx="1"/>
          </p:nvPr>
        </p:nvSpPr>
        <p:spPr>
          <a:xfrm>
            <a:off x="838200" y="1459523"/>
            <a:ext cx="10515600" cy="4717440"/>
          </a:xfrm>
        </p:spPr>
        <p:txBody>
          <a:bodyPr/>
          <a:lstStyle/>
          <a:p>
            <a:r>
              <a:rPr kumimoji="1" lang="ja-JP" altLang="en-US"/>
              <a:t>全体的に言うとどの方法の結果も良くない　失敗したといえる</a:t>
            </a:r>
            <a:endParaRPr kumimoji="1" lang="en-US" altLang="ja-JP" dirty="0"/>
          </a:p>
          <a:p>
            <a:r>
              <a:rPr lang="ja-JP" altLang="en-US"/>
              <a:t>これまでの失敗を全部見ると気温の変化は前の日の気温とノイズがある微分方程式で表せるかもしれないそのノイズは色なものに関連するので確率分布で表示するのがいいかもしれない</a:t>
            </a:r>
            <a:endParaRPr lang="en-US" altLang="ja-JP" dirty="0"/>
          </a:p>
          <a:p>
            <a:endParaRPr kumimoji="1" lang="ja-JP" altLang="en-US"/>
          </a:p>
        </p:txBody>
      </p:sp>
    </p:spTree>
    <p:extLst>
      <p:ext uri="{BB962C8B-B14F-4D97-AF65-F5344CB8AC3E}">
        <p14:creationId xmlns:p14="http://schemas.microsoft.com/office/powerpoint/2010/main" val="3699948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BF1BFD-5C01-AA06-4EE7-507082A24FDC}"/>
              </a:ext>
            </a:extLst>
          </p:cNvPr>
          <p:cNvSpPr>
            <a:spLocks noGrp="1"/>
          </p:cNvSpPr>
          <p:nvPr>
            <p:ph type="title"/>
          </p:nvPr>
        </p:nvSpPr>
        <p:spPr>
          <a:xfrm>
            <a:off x="468923" y="256136"/>
            <a:ext cx="10515600" cy="803458"/>
          </a:xfrm>
        </p:spPr>
        <p:txBody>
          <a:bodyPr/>
          <a:lstStyle/>
          <a:p>
            <a:r>
              <a:rPr kumimoji="1" lang="ja-JP" altLang="en-US"/>
              <a:t>今回の課題について</a:t>
            </a:r>
          </a:p>
        </p:txBody>
      </p:sp>
      <p:sp>
        <p:nvSpPr>
          <p:cNvPr id="3" name="コンテンツ プレースホルダー 2">
            <a:extLst>
              <a:ext uri="{FF2B5EF4-FFF2-40B4-BE49-F238E27FC236}">
                <a16:creationId xmlns:a16="http://schemas.microsoft.com/office/drawing/2014/main" id="{FB898E7A-27DB-7C27-FE11-F91F41557BF2}"/>
              </a:ext>
            </a:extLst>
          </p:cNvPr>
          <p:cNvSpPr>
            <a:spLocks noGrp="1"/>
          </p:cNvSpPr>
          <p:nvPr>
            <p:ph idx="1"/>
          </p:nvPr>
        </p:nvSpPr>
        <p:spPr>
          <a:xfrm>
            <a:off x="609600" y="1447069"/>
            <a:ext cx="10515600" cy="4351338"/>
          </a:xfrm>
        </p:spPr>
        <p:txBody>
          <a:bodyPr/>
          <a:lstStyle/>
          <a:p>
            <a:r>
              <a:rPr kumimoji="1" lang="ja-JP" altLang="en-US"/>
              <a:t>元々はコードのファイルもアップロードしたいが</a:t>
            </a:r>
            <a:r>
              <a:rPr kumimoji="1" lang="en-US" altLang="ja-JP" dirty="0"/>
              <a:t>10</a:t>
            </a:r>
            <a:r>
              <a:rPr kumimoji="1" lang="ja-JP" altLang="en-US"/>
              <a:t>個ぐらいのコードのファイルの中は全部こちゃこちゃになっていて整理が難しいのでやめたその代わりにスライドにペストした</a:t>
            </a:r>
            <a:endParaRPr kumimoji="1" lang="en-US" altLang="ja-JP" dirty="0"/>
          </a:p>
          <a:p>
            <a:r>
              <a:rPr kumimoji="1" lang="ja-JP" altLang="en-US"/>
              <a:t>以前機械学習やニューラルネットワークの本質は線形代数と聞いたがあまり実感しなかった。今回は確かに線形代数が重要だと感じた。確率や線形代数に勉強不足のため最後の確率方法はあまりうまくいかなかった。</a:t>
            </a:r>
            <a:endParaRPr kumimoji="1" lang="en-US" altLang="ja-JP" dirty="0"/>
          </a:p>
          <a:p>
            <a:endParaRPr kumimoji="1" lang="ja-JP" altLang="en-US"/>
          </a:p>
        </p:txBody>
      </p:sp>
    </p:spTree>
    <p:extLst>
      <p:ext uri="{BB962C8B-B14F-4D97-AF65-F5344CB8AC3E}">
        <p14:creationId xmlns:p14="http://schemas.microsoft.com/office/powerpoint/2010/main" val="962314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2DB6-9E68-98BB-8D38-9ED4D1BC40A9}"/>
              </a:ext>
            </a:extLst>
          </p:cNvPr>
          <p:cNvSpPr>
            <a:spLocks noGrp="1"/>
          </p:cNvSpPr>
          <p:nvPr>
            <p:ph type="title"/>
          </p:nvPr>
        </p:nvSpPr>
        <p:spPr>
          <a:xfrm>
            <a:off x="521677" y="224448"/>
            <a:ext cx="10515600" cy="1325563"/>
          </a:xfrm>
        </p:spPr>
        <p:txBody>
          <a:bodyPr/>
          <a:lstStyle/>
          <a:p>
            <a:r>
              <a:rPr kumimoji="1" lang="en-US" altLang="ja-JP" dirty="0"/>
              <a:t>Julia </a:t>
            </a:r>
            <a:r>
              <a:rPr kumimoji="1" lang="ja-JP" altLang="en-US"/>
              <a:t>につて</a:t>
            </a:r>
          </a:p>
        </p:txBody>
      </p:sp>
      <p:sp>
        <p:nvSpPr>
          <p:cNvPr id="3" name="コンテンツ プレースホルダー 2">
            <a:extLst>
              <a:ext uri="{FF2B5EF4-FFF2-40B4-BE49-F238E27FC236}">
                <a16:creationId xmlns:a16="http://schemas.microsoft.com/office/drawing/2014/main" id="{02410C26-74CD-07AE-764E-975AC9099F5B}"/>
              </a:ext>
            </a:extLst>
          </p:cNvPr>
          <p:cNvSpPr>
            <a:spLocks noGrp="1"/>
          </p:cNvSpPr>
          <p:nvPr>
            <p:ph idx="1"/>
          </p:nvPr>
        </p:nvSpPr>
        <p:spPr>
          <a:xfrm>
            <a:off x="351692" y="1318846"/>
            <a:ext cx="11002108" cy="4858117"/>
          </a:xfrm>
        </p:spPr>
        <p:txBody>
          <a:bodyPr/>
          <a:lstStyle/>
          <a:p>
            <a:r>
              <a:rPr lang="ja-JP" altLang="en-US"/>
              <a:t>個人的な感想だが</a:t>
            </a:r>
            <a:r>
              <a:rPr lang="en-US" altLang="ja-JP" dirty="0" err="1"/>
              <a:t>julia</a:t>
            </a:r>
            <a:r>
              <a:rPr lang="ja-JP" altLang="en-US"/>
              <a:t>は確かに効率が高いかつ簡単に書けると思う　</a:t>
            </a:r>
            <a:r>
              <a:rPr lang="en-US" altLang="ja-JP" dirty="0" err="1"/>
              <a:t>julia</a:t>
            </a:r>
            <a:r>
              <a:rPr lang="ja-JP" altLang="en-US"/>
              <a:t>を使うにはプログラミングの知識より計算科学と数学の知識が重要だと思う。</a:t>
            </a:r>
            <a:endParaRPr lang="en-US" altLang="ja-JP" dirty="0"/>
          </a:p>
          <a:p>
            <a:r>
              <a:rPr lang="en-US" altLang="ja-JP" dirty="0"/>
              <a:t>Julia</a:t>
            </a:r>
            <a:r>
              <a:rPr lang="ja-JP" altLang="en-US"/>
              <a:t>の一番よく使うライブラーリは</a:t>
            </a:r>
            <a:r>
              <a:rPr lang="en-US" altLang="ja-JP" dirty="0" err="1"/>
              <a:t>LinearAlgebra</a:t>
            </a:r>
            <a:r>
              <a:rPr lang="ja-JP" altLang="en-US"/>
              <a:t>だと思う。</a:t>
            </a:r>
            <a:endParaRPr kumimoji="1" lang="ja-JP" altLang="en-US"/>
          </a:p>
        </p:txBody>
      </p:sp>
    </p:spTree>
    <p:extLst>
      <p:ext uri="{BB962C8B-B14F-4D97-AF65-F5344CB8AC3E}">
        <p14:creationId xmlns:p14="http://schemas.microsoft.com/office/powerpoint/2010/main" val="69876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284ED-5C11-1253-C1A9-A4D6EBE0C345}"/>
              </a:ext>
            </a:extLst>
          </p:cNvPr>
          <p:cNvSpPr>
            <a:spLocks noGrp="1"/>
          </p:cNvSpPr>
          <p:nvPr>
            <p:ph type="title"/>
          </p:nvPr>
        </p:nvSpPr>
        <p:spPr>
          <a:xfrm>
            <a:off x="270819" y="453314"/>
            <a:ext cx="11650362" cy="804604"/>
          </a:xfrm>
        </p:spPr>
        <p:txBody>
          <a:bodyPr>
            <a:normAutofit fontScale="90000"/>
          </a:bodyPr>
          <a:lstStyle/>
          <a:p>
            <a:r>
              <a:rPr kumimoji="1" lang="ja-JP" altLang="en-US"/>
              <a:t>方法１</a:t>
            </a:r>
            <a:r>
              <a:rPr kumimoji="1" lang="en-US" altLang="ja-JP" dirty="0"/>
              <a:t>:</a:t>
            </a:r>
            <a:r>
              <a:rPr kumimoji="1" lang="ja-JP" altLang="en-US"/>
              <a:t>微分方程式で</a:t>
            </a:r>
            <a:r>
              <a:rPr lang="ja-JP" altLang="en-US"/>
              <a:t>シミュレーション（最適化つきで）</a:t>
            </a:r>
            <a:br>
              <a:rPr kumimoji="1" lang="en-US" altLang="ja-JP" dirty="0"/>
            </a:b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7714AAF-C9AB-C02F-521F-0973DB8FEDB4}"/>
                  </a:ext>
                </a:extLst>
              </p:cNvPr>
              <p:cNvSpPr>
                <a:spLocks noGrp="1"/>
              </p:cNvSpPr>
              <p:nvPr>
                <p:ph idx="1"/>
              </p:nvPr>
            </p:nvSpPr>
            <p:spPr>
              <a:xfrm>
                <a:off x="270819" y="1083339"/>
                <a:ext cx="11081951" cy="5410844"/>
              </a:xfrm>
            </p:spPr>
            <p:txBody>
              <a:bodyPr/>
              <a:lstStyle/>
              <a:p>
                <a:r>
                  <a:rPr kumimoji="1" lang="ja-JP" altLang="en-US">
                    <a:solidFill>
                      <a:schemeClr val="tx1"/>
                    </a:solidFill>
                  </a:rPr>
                  <a:t>まず</a:t>
                </a:r>
                <a:r>
                  <a:rPr kumimoji="1" lang="en-US" altLang="ja-JP" dirty="0">
                    <a:solidFill>
                      <a:schemeClr val="tx1"/>
                    </a:solidFill>
                  </a:rPr>
                  <a:t>2021</a:t>
                </a:r>
                <a:r>
                  <a:rPr kumimoji="1" lang="ja-JP" altLang="en-US">
                    <a:solidFill>
                      <a:schemeClr val="tx1"/>
                    </a:solidFill>
                  </a:rPr>
                  <a:t>年の</a:t>
                </a:r>
                <a:r>
                  <a:rPr kumimoji="1" lang="en-US" altLang="ja-JP" dirty="0">
                    <a:solidFill>
                      <a:schemeClr val="tx1"/>
                    </a:solidFill>
                  </a:rPr>
                  <a:t>365</a:t>
                </a:r>
                <a:r>
                  <a:rPr kumimoji="1" lang="ja-JP" altLang="en-US">
                    <a:solidFill>
                      <a:schemeClr val="tx1"/>
                    </a:solidFill>
                  </a:rPr>
                  <a:t>日の最高気温と最低気温を取る　</a:t>
                </a:r>
                <a:r>
                  <a:rPr kumimoji="1" lang="en-US" altLang="ja-JP" dirty="0">
                    <a:solidFill>
                      <a:schemeClr val="tx1"/>
                    </a:solidFill>
                  </a:rPr>
                  <a:t>x</a:t>
                </a:r>
                <a:r>
                  <a:rPr kumimoji="1" lang="ja-JP" altLang="en-US">
                    <a:solidFill>
                      <a:schemeClr val="tx1"/>
                    </a:solidFill>
                  </a:rPr>
                  <a:t>軸は日数　</a:t>
                </a:r>
                <a:r>
                  <a:rPr kumimoji="1" lang="en-US" altLang="ja-JP" dirty="0">
                    <a:solidFill>
                      <a:schemeClr val="tx1"/>
                    </a:solidFill>
                  </a:rPr>
                  <a:t>y</a:t>
                </a:r>
                <a:r>
                  <a:rPr kumimoji="1" lang="ja-JP" altLang="en-US">
                    <a:solidFill>
                      <a:schemeClr val="tx1"/>
                    </a:solidFill>
                  </a:rPr>
                  <a:t>軸は温度</a:t>
                </a:r>
                <a:endParaRPr kumimoji="1" lang="en-US" altLang="ja-JP" dirty="0">
                  <a:solidFill>
                    <a:schemeClr val="tx1"/>
                  </a:solidFill>
                </a:endParaRPr>
              </a:p>
              <a:p>
                <a14:m>
                  <m:oMath xmlns:m="http://schemas.openxmlformats.org/officeDocument/2006/math">
                    <m:f>
                      <m:fPr>
                        <m:ctrlPr>
                          <a:rPr kumimoji="1" lang="en-US" altLang="ja-JP" i="1" smtClean="0">
                            <a:solidFill>
                              <a:schemeClr val="tx1"/>
                            </a:solidFill>
                            <a:latin typeface="Cambria Math" panose="02040503050406030204" pitchFamily="18" charset="0"/>
                          </a:rPr>
                        </m:ctrlPr>
                      </m:fPr>
                      <m:num>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𝑇</m:t>
                        </m:r>
                      </m:num>
                      <m:den>
                        <m:r>
                          <a:rPr kumimoji="1" lang="en-US" altLang="ja-JP" b="0" i="1" smtClean="0">
                            <a:solidFill>
                              <a:schemeClr val="tx1"/>
                            </a:solidFill>
                            <a:latin typeface="Cambria Math" panose="02040503050406030204" pitchFamily="18" charset="0"/>
                          </a:rPr>
                          <m:t>𝑑</m:t>
                        </m:r>
                        <m:r>
                          <a:rPr lang="en-US" altLang="ja-JP" b="0" i="1" smtClean="0">
                            <a:solidFill>
                              <a:schemeClr val="tx1"/>
                            </a:solidFill>
                            <a:latin typeface="Cambria Math" panose="02040503050406030204" pitchFamily="18" charset="0"/>
                          </a:rPr>
                          <m:t>𝑡</m:t>
                        </m:r>
                      </m:den>
                    </m:f>
                    <m:r>
                      <a:rPr lang="ja-JP" altLang="en-US" b="0" i="1" smtClean="0">
                        <a:solidFill>
                          <a:schemeClr val="tx1"/>
                        </a:solidFill>
                        <a:latin typeface="Cambria Math" panose="02040503050406030204" pitchFamily="18" charset="0"/>
                      </a:rPr>
                      <m:t>＝</m:t>
                    </m:r>
                    <m:f>
                      <m:fPr>
                        <m:ctrlPr>
                          <a:rPr lang="en-US" altLang="ja-JP" i="1" smtClean="0">
                            <a:solidFill>
                              <a:schemeClr val="tx1"/>
                            </a:solidFill>
                            <a:latin typeface="Cambria Math" panose="02040503050406030204" pitchFamily="18" charset="0"/>
                          </a:rPr>
                        </m:ctrlPr>
                      </m:fPr>
                      <m:num>
                        <m:d>
                          <m:dPr>
                            <m:ctrlPr>
                              <a:rPr lang="en-US" altLang="ja-JP" i="1" smtClean="0">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𝑎</m:t>
                            </m:r>
                          </m:e>
                        </m:d>
                        <m:r>
                          <a:rPr lang="en-US" altLang="ja-JP" b="0" i="1" smtClean="0">
                            <a:solidFill>
                              <a:schemeClr val="tx1"/>
                            </a:solidFill>
                            <a:latin typeface="Cambria Math" panose="02040503050406030204" pitchFamily="18" charset="0"/>
                          </a:rPr>
                          <m:t>𝑠</m:t>
                        </m:r>
                      </m:num>
                      <m:den>
                        <m:r>
                          <a:rPr lang="en-US" altLang="ja-JP" b="0" i="1" smtClean="0">
                            <a:solidFill>
                              <a:schemeClr val="tx1"/>
                            </a:solidFill>
                            <a:latin typeface="Cambria Math" panose="02040503050406030204" pitchFamily="18" charset="0"/>
                          </a:rPr>
                          <m:t>𝑐</m:t>
                        </m:r>
                      </m:den>
                    </m:f>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ea typeface="Cambria Math" panose="02040503050406030204" pitchFamily="18" charset="0"/>
                      </a:rPr>
                      <m:t>𝜎</m:t>
                    </m:r>
                    <m:sSup>
                      <m:sSupPr>
                        <m:ctrlPr>
                          <a:rPr lang="en-US" altLang="ja-JP" i="1" smtClean="0">
                            <a:solidFill>
                              <a:schemeClr val="tx1"/>
                            </a:solidFill>
                            <a:latin typeface="Cambria Math" panose="02040503050406030204" pitchFamily="18" charset="0"/>
                            <a:ea typeface="Cambria Math" panose="02040503050406030204" pitchFamily="18" charset="0"/>
                          </a:rPr>
                        </m:ctrlPr>
                      </m:sSupPr>
                      <m:e>
                        <m:r>
                          <a:rPr lang="en-US" altLang="ja-JP" b="0" i="1" smtClean="0">
                            <a:solidFill>
                              <a:schemeClr val="tx1"/>
                            </a:solidFill>
                            <a:latin typeface="Cambria Math" panose="02040503050406030204" pitchFamily="18" charset="0"/>
                            <a:ea typeface="Cambria Math" panose="02040503050406030204" pitchFamily="18" charset="0"/>
                          </a:rPr>
                          <m:t>𝑇</m:t>
                        </m:r>
                      </m:e>
                      <m:sup>
                        <m:r>
                          <a:rPr lang="en-US" altLang="ja-JP" b="0" i="1" smtClean="0">
                            <a:solidFill>
                              <a:schemeClr val="tx1"/>
                            </a:solidFill>
                            <a:latin typeface="Cambria Math" panose="02040503050406030204" pitchFamily="18" charset="0"/>
                            <a:ea typeface="Cambria Math" panose="02040503050406030204" pitchFamily="18" charset="0"/>
                          </a:rPr>
                          <m:t>4</m:t>
                        </m:r>
                      </m:sup>
                    </m:sSup>
                  </m:oMath>
                </a14:m>
                <a:endParaRPr lang="en-US" altLang="ja-JP" dirty="0">
                  <a:solidFill>
                    <a:schemeClr val="tx1"/>
                  </a:solidFill>
                </a:endParaRPr>
              </a:p>
              <a:p>
                <a:r>
                  <a:rPr lang="ja-JP" altLang="en-US">
                    <a:solidFill>
                      <a:schemeClr val="tx1"/>
                    </a:solidFill>
                  </a:rPr>
                  <a:t>微分方程式は</a:t>
                </a:r>
                <a:r>
                  <a:rPr lang="ja-JP" altLang="en-US" i="0">
                    <a:solidFill>
                      <a:schemeClr val="tx1"/>
                    </a:solidFill>
                    <a:effectLst/>
                  </a:rPr>
                  <a:t>シュテファン</a:t>
                </a:r>
                <a:r>
                  <a:rPr lang="en-US" altLang="ja-JP" i="0" dirty="0">
                    <a:solidFill>
                      <a:schemeClr val="tx1"/>
                    </a:solidFill>
                    <a:effectLst/>
                  </a:rPr>
                  <a:t>=</a:t>
                </a:r>
                <a:r>
                  <a:rPr lang="ja-JP" altLang="en-US" i="0">
                    <a:solidFill>
                      <a:schemeClr val="tx1"/>
                    </a:solidFill>
                    <a:effectLst/>
                  </a:rPr>
                  <a:t>ボルツマンの法則と半分の地球の面積が受けった熱量を入れて作った式</a:t>
                </a:r>
                <a:endParaRPr lang="en-US" altLang="ja-JP" i="0" dirty="0">
                  <a:solidFill>
                    <a:schemeClr val="tx1"/>
                  </a:solidFill>
                  <a:effectLst/>
                </a:endParaRPr>
              </a:p>
              <a:p>
                <a:r>
                  <a:rPr lang="ja-JP" altLang="en-US">
                    <a:solidFill>
                      <a:schemeClr val="tx1"/>
                    </a:solidFill>
                  </a:rPr>
                  <a:t>実際計算する時</a:t>
                </a:r>
                <a:r>
                  <a:rPr lang="en-US" altLang="ja-JP" dirty="0">
                    <a:solidFill>
                      <a:schemeClr val="tx1"/>
                    </a:solidFill>
                  </a:rPr>
                  <a:t>t</a:t>
                </a:r>
                <a:r>
                  <a:rPr lang="ja-JP" altLang="en-US">
                    <a:solidFill>
                      <a:schemeClr val="tx1"/>
                    </a:solidFill>
                  </a:rPr>
                  <a:t>以外の数値を全部パラーメーターにする</a:t>
                </a:r>
                <a:endParaRPr lang="en-US" altLang="ja-JP" dirty="0">
                  <a:solidFill>
                    <a:schemeClr val="tx1"/>
                  </a:solidFill>
                </a:endParaRPr>
              </a:p>
              <a:p>
                <a:r>
                  <a:rPr lang="ja-JP" altLang="en-US"/>
                  <a:t>ここで最高気温と最低気温二つの項目を入れて計算する</a:t>
                </a:r>
                <a:endParaRPr lang="en-US" altLang="ja-JP" dirty="0">
                  <a:solidFill>
                    <a:schemeClr val="tx1"/>
                  </a:solidFill>
                </a:endParaRPr>
              </a:p>
              <a:p>
                <a:r>
                  <a:rPr lang="en-US" altLang="ja-JP" dirty="0">
                    <a:solidFill>
                      <a:schemeClr val="tx1"/>
                    </a:solidFill>
                  </a:rPr>
                  <a:t>Julia</a:t>
                </a:r>
                <a:r>
                  <a:rPr lang="ja-JP" altLang="en-US">
                    <a:solidFill>
                      <a:schemeClr val="tx1"/>
                    </a:solidFill>
                  </a:rPr>
                  <a:t>の</a:t>
                </a:r>
                <a:r>
                  <a:rPr lang="en-US" altLang="ja-JP" dirty="0" err="1">
                    <a:solidFill>
                      <a:schemeClr val="tx1"/>
                    </a:solidFill>
                  </a:rPr>
                  <a:t>sciml</a:t>
                </a:r>
                <a:r>
                  <a:rPr lang="ja-JP" altLang="en-US">
                    <a:solidFill>
                      <a:schemeClr val="tx1"/>
                    </a:solidFill>
                  </a:rPr>
                  <a:t>用のライブラーり</a:t>
                </a:r>
                <a:r>
                  <a:rPr lang="ja-JP" altLang="en-US"/>
                  <a:t>を使って計算するまず微分方程式を初期化してシミュレーションする　パーラメータを</a:t>
                </a:r>
                <a:r>
                  <a:rPr lang="en-US" altLang="ja-JP" dirty="0"/>
                  <a:t>(0,1)</a:t>
                </a:r>
                <a:r>
                  <a:rPr lang="ja-JP" altLang="en-US"/>
                  <a:t>の範囲で初期化（こうするとエラーがでやすいが一応このままにする</a:t>
                </a:r>
                <a:r>
                  <a:rPr lang="en-US" altLang="ja-JP" dirty="0"/>
                  <a:t>)</a:t>
                </a:r>
              </a:p>
              <a:p>
                <a:r>
                  <a:rPr lang="ja-JP" altLang="en-US">
                    <a:effectLst/>
                  </a:rPr>
                  <a:t>この方法の計算速度はかなり遅い</a:t>
                </a:r>
                <a:endParaRPr lang="en-US" altLang="ja-JP" dirty="0">
                  <a:effectLst/>
                </a:endParaRPr>
              </a:p>
              <a:p>
                <a:endParaRPr lang="en-US" altLang="ja-JP" b="0" dirty="0">
                  <a:solidFill>
                    <a:srgbClr val="D4D4D4"/>
                  </a:solidFill>
                  <a:effectLst/>
                  <a:latin typeface="Menlo" panose="020B0609030804020204" pitchFamily="49" charset="0"/>
                </a:endParaRPr>
              </a:p>
              <a:p>
                <a:endParaRPr lang="en-US" altLang="ja-JP" dirty="0"/>
              </a:p>
            </p:txBody>
          </p:sp>
        </mc:Choice>
        <mc:Fallback xmlns="">
          <p:sp>
            <p:nvSpPr>
              <p:cNvPr id="3" name="コンテンツ プレースホルダー 2">
                <a:extLst>
                  <a:ext uri="{FF2B5EF4-FFF2-40B4-BE49-F238E27FC236}">
                    <a16:creationId xmlns:a16="http://schemas.microsoft.com/office/drawing/2014/main" id="{F7714AAF-C9AB-C02F-521F-0973DB8FEDB4}"/>
                  </a:ext>
                </a:extLst>
              </p:cNvPr>
              <p:cNvSpPr>
                <a:spLocks noGrp="1" noRot="1" noChangeAspect="1" noMove="1" noResize="1" noEditPoints="1" noAdjustHandles="1" noChangeArrowheads="1" noChangeShapeType="1" noTextEdit="1"/>
              </p:cNvSpPr>
              <p:nvPr>
                <p:ph idx="1"/>
              </p:nvPr>
            </p:nvSpPr>
            <p:spPr>
              <a:xfrm>
                <a:off x="270819" y="1083339"/>
                <a:ext cx="11081951" cy="5410844"/>
              </a:xfrm>
              <a:blipFill>
                <a:blip r:embed="rId2"/>
                <a:stretch>
                  <a:fillRect l="-1031" t="-1874" r="-802" b="-703"/>
                </a:stretch>
              </a:blipFill>
            </p:spPr>
            <p:txBody>
              <a:bodyPr/>
              <a:lstStyle/>
              <a:p>
                <a:r>
                  <a:rPr lang="ja-JP" altLang="en-US">
                    <a:noFill/>
                  </a:rPr>
                  <a:t> </a:t>
                </a:r>
              </a:p>
            </p:txBody>
          </p:sp>
        </mc:Fallback>
      </mc:AlternateContent>
      <p:pic>
        <p:nvPicPr>
          <p:cNvPr id="5" name="図 4" descr="手紙 が含まれている画像&#10;&#10;自動的に生成された説明">
            <a:extLst>
              <a:ext uri="{FF2B5EF4-FFF2-40B4-BE49-F238E27FC236}">
                <a16:creationId xmlns:a16="http://schemas.microsoft.com/office/drawing/2014/main" id="{06C04F57-1F0E-52AF-DB2E-6C8204341F60}"/>
              </a:ext>
            </a:extLst>
          </p:cNvPr>
          <p:cNvPicPr>
            <a:picLocks noChangeAspect="1"/>
          </p:cNvPicPr>
          <p:nvPr/>
        </p:nvPicPr>
        <p:blipFill>
          <a:blip r:embed="rId3"/>
          <a:stretch>
            <a:fillRect/>
          </a:stretch>
        </p:blipFill>
        <p:spPr>
          <a:xfrm>
            <a:off x="3594201" y="1402909"/>
            <a:ext cx="4435186" cy="1371600"/>
          </a:xfrm>
          <a:prstGeom prst="rect">
            <a:avLst/>
          </a:prstGeom>
        </p:spPr>
      </p:pic>
    </p:spTree>
    <p:extLst>
      <p:ext uri="{BB962C8B-B14F-4D97-AF65-F5344CB8AC3E}">
        <p14:creationId xmlns:p14="http://schemas.microsoft.com/office/powerpoint/2010/main" val="370212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64413-74F5-C6D7-FDEF-0299B6C31739}"/>
              </a:ext>
            </a:extLst>
          </p:cNvPr>
          <p:cNvSpPr>
            <a:spLocks noGrp="1"/>
          </p:cNvSpPr>
          <p:nvPr>
            <p:ph type="title"/>
          </p:nvPr>
        </p:nvSpPr>
        <p:spPr>
          <a:xfrm>
            <a:off x="533400" y="171162"/>
            <a:ext cx="10515600" cy="509875"/>
          </a:xfrm>
        </p:spPr>
        <p:txBody>
          <a:bodyPr>
            <a:normAutofit fontScale="90000"/>
          </a:bodyPr>
          <a:lstStyle/>
          <a:p>
            <a:r>
              <a:rPr lang="ja-JP" altLang="en-US"/>
              <a:t>コード</a:t>
            </a:r>
            <a:endParaRPr kumimoji="1" lang="ja-JP" altLang="en-US"/>
          </a:p>
        </p:txBody>
      </p:sp>
      <p:sp>
        <p:nvSpPr>
          <p:cNvPr id="3" name="コンテンツ プレースホルダー 2">
            <a:extLst>
              <a:ext uri="{FF2B5EF4-FFF2-40B4-BE49-F238E27FC236}">
                <a16:creationId xmlns:a16="http://schemas.microsoft.com/office/drawing/2014/main" id="{66A61BB7-1A05-6322-A7FE-960C3B293D5E}"/>
              </a:ext>
            </a:extLst>
          </p:cNvPr>
          <p:cNvSpPr>
            <a:spLocks noGrp="1"/>
          </p:cNvSpPr>
          <p:nvPr>
            <p:ph idx="1"/>
          </p:nvPr>
        </p:nvSpPr>
        <p:spPr>
          <a:xfrm>
            <a:off x="644237" y="817418"/>
            <a:ext cx="10515600" cy="5456527"/>
          </a:xfrm>
        </p:spPr>
        <p:txBody>
          <a:bodyPr>
            <a:normAutofit fontScale="25000" lnSpcReduction="20000"/>
          </a:bodyPr>
          <a:lstStyle/>
          <a:p>
            <a:r>
              <a:rPr lang="en-US" altLang="ja-JP" sz="9800" b="0" dirty="0">
                <a:solidFill>
                  <a:srgbClr val="C586C0"/>
                </a:solidFill>
                <a:effectLst/>
                <a:latin typeface="Menlo" panose="020B0609030804020204" pitchFamily="49" charset="0"/>
              </a:rPr>
              <a:t>using</a:t>
            </a:r>
            <a:r>
              <a:rPr lang="en-US" altLang="ja-JP" sz="9800" b="0" dirty="0">
                <a:solidFill>
                  <a:srgbClr val="D4D4D4"/>
                </a:solidFill>
                <a:effectLst/>
                <a:latin typeface="Menlo" panose="020B0609030804020204" pitchFamily="49" charset="0"/>
              </a:rPr>
              <a:t> DiffEqFlux,OrdinaryDiffEq,Flux,Optim,Plots,DifferentialEquations,CSV,DataFrames,orwardDiff #</a:t>
            </a:r>
            <a:r>
              <a:rPr lang="ja-JP" altLang="en-US" sz="9800" b="0">
                <a:solidFill>
                  <a:srgbClr val="D4D4D4"/>
                </a:solidFill>
                <a:effectLst/>
                <a:latin typeface="Menlo" panose="020B0609030804020204" pitchFamily="49" charset="0"/>
              </a:rPr>
              <a:t>ライブラーり</a:t>
            </a:r>
            <a:endParaRPr lang="en-US" altLang="ja-JP" sz="9800" b="0" dirty="0">
              <a:solidFill>
                <a:srgbClr val="D4D4D4"/>
              </a:solidFill>
              <a:effectLst/>
              <a:latin typeface="Menlo" panose="020B0609030804020204" pitchFamily="49" charset="0"/>
            </a:endParaRPr>
          </a:p>
          <a:p>
            <a:r>
              <a:rPr lang="en-US" altLang="ja-JP" sz="9800" b="0" dirty="0">
                <a:solidFill>
                  <a:srgbClr val="569CD6"/>
                </a:solidFill>
                <a:effectLst/>
                <a:latin typeface="Menlo" panose="020B0609030804020204" pitchFamily="49" charset="0"/>
              </a:rPr>
              <a:t>function</a:t>
            </a:r>
            <a:r>
              <a:rPr lang="en-US" altLang="ja-JP" sz="9800" b="0" dirty="0">
                <a:solidFill>
                  <a:srgbClr val="D4D4D4"/>
                </a:solidFill>
                <a:effectLst/>
                <a:latin typeface="Menlo" panose="020B0609030804020204" pitchFamily="49" charset="0"/>
              </a:rPr>
              <a:t> </a:t>
            </a:r>
            <a:r>
              <a:rPr lang="en-US" altLang="ja-JP" sz="9800" b="0" dirty="0" err="1">
                <a:solidFill>
                  <a:srgbClr val="DCDCAA"/>
                </a:solidFill>
                <a:effectLst/>
                <a:latin typeface="Menlo" panose="020B0609030804020204" pitchFamily="49" charset="0"/>
              </a:rPr>
              <a:t>tts</a:t>
            </a:r>
            <a:r>
              <a:rPr lang="en-US" altLang="ja-JP" sz="9800" b="0" dirty="0">
                <a:solidFill>
                  <a:srgbClr val="D4D4D4"/>
                </a:solidFill>
                <a:effectLst/>
                <a:latin typeface="Menlo" panose="020B0609030804020204" pitchFamily="49" charset="0"/>
              </a:rPr>
              <a:t>(</a:t>
            </a:r>
            <a:r>
              <a:rPr lang="en-US" altLang="ja-JP" sz="9800" b="0" dirty="0" err="1">
                <a:solidFill>
                  <a:srgbClr val="D4D4D4"/>
                </a:solidFill>
                <a:effectLst/>
                <a:latin typeface="Menlo" panose="020B0609030804020204" pitchFamily="49" charset="0"/>
              </a:rPr>
              <a:t>du,u,p,t</a:t>
            </a:r>
            <a:r>
              <a:rPr lang="en-US" altLang="ja-JP" sz="9800" b="0" dirty="0">
                <a:solidFill>
                  <a:srgbClr val="D4D4D4"/>
                </a:solidFill>
                <a:effectLst/>
                <a:latin typeface="Menlo" panose="020B0609030804020204" pitchFamily="49" charset="0"/>
              </a:rPr>
              <a:t>)</a:t>
            </a:r>
            <a:r>
              <a:rPr lang="ja-JP" altLang="en-US" sz="9800" b="0">
                <a:solidFill>
                  <a:srgbClr val="D4D4D4"/>
                </a:solidFill>
                <a:effectLst/>
                <a:latin typeface="Menlo" panose="020B0609030804020204" pitchFamily="49" charset="0"/>
              </a:rPr>
              <a:t>　</a:t>
            </a:r>
            <a:r>
              <a:rPr lang="en-US" altLang="ja-JP" sz="9800" b="0" dirty="0">
                <a:solidFill>
                  <a:srgbClr val="D4D4D4"/>
                </a:solidFill>
                <a:effectLst/>
                <a:latin typeface="Menlo" panose="020B0609030804020204" pitchFamily="49" charset="0"/>
              </a:rPr>
              <a:t>#</a:t>
            </a:r>
            <a:r>
              <a:rPr lang="ja-JP" altLang="en-US" sz="9800" b="0">
                <a:solidFill>
                  <a:srgbClr val="D4D4D4"/>
                </a:solidFill>
                <a:effectLst/>
                <a:latin typeface="Menlo" panose="020B0609030804020204" pitchFamily="49" charset="0"/>
              </a:rPr>
              <a:t>微分方程式</a:t>
            </a:r>
            <a:endParaRPr lang="en-US" altLang="ja-JP" sz="9800" b="0" dirty="0">
              <a:solidFill>
                <a:srgbClr val="D4D4D4"/>
              </a:solidFill>
              <a:effectLst/>
              <a:latin typeface="Menlo" panose="020B0609030804020204" pitchFamily="49" charset="0"/>
            </a:endParaRPr>
          </a:p>
          <a:p>
            <a:r>
              <a:rPr lang="en-US" altLang="ja-JP" sz="9800" b="0" dirty="0" err="1">
                <a:solidFill>
                  <a:srgbClr val="D4D4D4"/>
                </a:solidFill>
                <a:effectLst/>
                <a:latin typeface="Menlo" panose="020B0609030804020204" pitchFamily="49" charset="0"/>
              </a:rPr>
              <a:t>ta,ts</a:t>
            </a:r>
            <a:r>
              <a:rPr lang="en-US" altLang="ja-JP" sz="9800" b="0" dirty="0">
                <a:solidFill>
                  <a:srgbClr val="D4D4D4"/>
                </a:solidFill>
                <a:effectLst/>
                <a:latin typeface="Menlo" panose="020B0609030804020204" pitchFamily="49" charset="0"/>
              </a:rPr>
              <a:t>=u</a:t>
            </a:r>
          </a:p>
          <a:p>
            <a:r>
              <a:rPr lang="en-US" altLang="ja-JP" sz="9800" b="0" dirty="0" err="1">
                <a:solidFill>
                  <a:srgbClr val="D4D4D4"/>
                </a:solidFill>
                <a:effectLst/>
                <a:latin typeface="Menlo" panose="020B0609030804020204" pitchFamily="49" charset="0"/>
              </a:rPr>
              <a:t>ca,cs,si,e,a,q</a:t>
            </a:r>
            <a:r>
              <a:rPr lang="en-US" altLang="ja-JP" sz="9800" b="0" dirty="0">
                <a:solidFill>
                  <a:srgbClr val="D4D4D4"/>
                </a:solidFill>
                <a:effectLst/>
                <a:latin typeface="Menlo" panose="020B0609030804020204" pitchFamily="49" charset="0"/>
              </a:rPr>
              <a:t>=p</a:t>
            </a:r>
          </a:p>
          <a:p>
            <a:r>
              <a:rPr lang="en-US" altLang="ja-JP" sz="9800" b="0" dirty="0">
                <a:solidFill>
                  <a:srgbClr val="D4D4D4"/>
                </a:solidFill>
                <a:effectLst/>
                <a:latin typeface="Menlo" panose="020B0609030804020204" pitchFamily="49" charset="0"/>
              </a:rPr>
              <a:t>du[</a:t>
            </a:r>
            <a:r>
              <a:rPr lang="en-US" altLang="ja-JP" sz="9800" b="0" dirty="0">
                <a:solidFill>
                  <a:srgbClr val="B5CEA8"/>
                </a:solidFill>
                <a:effectLst/>
                <a:latin typeface="Menlo" panose="020B0609030804020204" pitchFamily="49" charset="0"/>
              </a:rPr>
              <a:t>1</a:t>
            </a:r>
            <a:r>
              <a:rPr lang="en-US" altLang="ja-JP" sz="9800" b="0" dirty="0">
                <a:solidFill>
                  <a:srgbClr val="D4D4D4"/>
                </a:solidFill>
                <a:effectLst/>
                <a:latin typeface="Menlo" panose="020B0609030804020204" pitchFamily="49" charset="0"/>
              </a:rPr>
              <a:t>]=</a:t>
            </a:r>
            <a:r>
              <a:rPr lang="en-US" altLang="ja-JP" sz="9800" b="0" dirty="0" err="1">
                <a:solidFill>
                  <a:srgbClr val="D4D4D4"/>
                </a:solidFill>
                <a:effectLst/>
                <a:latin typeface="Menlo" panose="020B0609030804020204" pitchFamily="49" charset="0"/>
              </a:rPr>
              <a:t>dta</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1</a:t>
            </a:r>
            <a:r>
              <a:rPr lang="en-US" altLang="ja-JP" sz="9800" b="0" dirty="0">
                <a:solidFill>
                  <a:srgbClr val="D4D4D4"/>
                </a:solidFill>
                <a:effectLst/>
                <a:latin typeface="Menlo" panose="020B0609030804020204" pitchFamily="49" charset="0"/>
              </a:rPr>
              <a:t>/ca )*(</a:t>
            </a:r>
            <a:r>
              <a:rPr lang="en-US" altLang="ja-JP" sz="9800" b="0" dirty="0" err="1">
                <a:solidFill>
                  <a:srgbClr val="D4D4D4"/>
                </a:solidFill>
                <a:effectLst/>
                <a:latin typeface="Menlo" panose="020B0609030804020204" pitchFamily="49" charset="0"/>
              </a:rPr>
              <a:t>si</a:t>
            </a:r>
            <a:r>
              <a:rPr lang="en-US" altLang="ja-JP" sz="9800" b="0" dirty="0">
                <a:solidFill>
                  <a:srgbClr val="D4D4D4"/>
                </a:solidFill>
                <a:effectLst/>
                <a:latin typeface="Menlo" panose="020B0609030804020204" pitchFamily="49" charset="0"/>
              </a:rPr>
              <a:t>*ts^</a:t>
            </a:r>
            <a:r>
              <a:rPr lang="en-US" altLang="ja-JP" sz="9800" b="0" dirty="0">
                <a:solidFill>
                  <a:srgbClr val="B5CEA8"/>
                </a:solidFill>
                <a:effectLst/>
                <a:latin typeface="Menlo" panose="020B0609030804020204" pitchFamily="49" charset="0"/>
              </a:rPr>
              <a:t>4</a:t>
            </a:r>
            <a:r>
              <a:rPr lang="en-US" altLang="ja-JP" sz="9800" b="0" dirty="0">
                <a:solidFill>
                  <a:srgbClr val="D4D4D4"/>
                </a:solidFill>
                <a:effectLst/>
                <a:latin typeface="Menlo" panose="020B0609030804020204" pitchFamily="49" charset="0"/>
              </a:rPr>
              <a:t> - </a:t>
            </a:r>
            <a:r>
              <a:rPr lang="en-US" altLang="ja-JP" sz="9800" b="0" dirty="0">
                <a:solidFill>
                  <a:srgbClr val="B5CEA8"/>
                </a:solidFill>
                <a:effectLst/>
                <a:latin typeface="Menlo" panose="020B0609030804020204" pitchFamily="49" charset="0"/>
              </a:rPr>
              <a:t>2</a:t>
            </a:r>
            <a:r>
              <a:rPr lang="en-US" altLang="ja-JP" sz="9800" b="0" dirty="0">
                <a:solidFill>
                  <a:srgbClr val="D4D4D4"/>
                </a:solidFill>
                <a:effectLst/>
                <a:latin typeface="Menlo" panose="020B0609030804020204" pitchFamily="49" charset="0"/>
              </a:rPr>
              <a:t>*</a:t>
            </a:r>
            <a:r>
              <a:rPr lang="en-US" altLang="ja-JP" sz="9800" b="0" dirty="0" err="1">
                <a:solidFill>
                  <a:srgbClr val="D4D4D4"/>
                </a:solidFill>
                <a:effectLst/>
                <a:latin typeface="Menlo" panose="020B0609030804020204" pitchFamily="49" charset="0"/>
              </a:rPr>
              <a:t>si</a:t>
            </a:r>
            <a:r>
              <a:rPr lang="en-US" altLang="ja-JP" sz="9800" b="0" dirty="0">
                <a:solidFill>
                  <a:srgbClr val="D4D4D4"/>
                </a:solidFill>
                <a:effectLst/>
                <a:latin typeface="Menlo" panose="020B0609030804020204" pitchFamily="49" charset="0"/>
              </a:rPr>
              <a:t>*e*ta^</a:t>
            </a:r>
            <a:r>
              <a:rPr lang="en-US" altLang="ja-JP" sz="9800" b="0" dirty="0">
                <a:solidFill>
                  <a:srgbClr val="B5CEA8"/>
                </a:solidFill>
                <a:effectLst/>
                <a:latin typeface="Menlo" panose="020B0609030804020204" pitchFamily="49" charset="0"/>
              </a:rPr>
              <a:t>4</a:t>
            </a:r>
            <a:r>
              <a:rPr lang="en-US" altLang="ja-JP" sz="9800" b="0" dirty="0">
                <a:solidFill>
                  <a:srgbClr val="D4D4D4"/>
                </a:solidFill>
                <a:effectLst/>
                <a:latin typeface="Menlo" panose="020B0609030804020204" pitchFamily="49" charset="0"/>
              </a:rPr>
              <a:t>)</a:t>
            </a:r>
          </a:p>
          <a:p>
            <a:r>
              <a:rPr lang="en-US" altLang="ja-JP" sz="9800" b="0" dirty="0">
                <a:solidFill>
                  <a:srgbClr val="D4D4D4"/>
                </a:solidFill>
                <a:effectLst/>
                <a:latin typeface="Menlo" panose="020B0609030804020204" pitchFamily="49" charset="0"/>
              </a:rPr>
              <a:t>du[</a:t>
            </a:r>
            <a:r>
              <a:rPr lang="en-US" altLang="ja-JP" sz="9800" b="0" dirty="0">
                <a:solidFill>
                  <a:srgbClr val="B5CEA8"/>
                </a:solidFill>
                <a:effectLst/>
                <a:latin typeface="Menlo" panose="020B0609030804020204" pitchFamily="49" charset="0"/>
              </a:rPr>
              <a:t>2</a:t>
            </a:r>
            <a:r>
              <a:rPr lang="en-US" altLang="ja-JP" sz="9800" b="0" dirty="0">
                <a:solidFill>
                  <a:srgbClr val="D4D4D4"/>
                </a:solidFill>
                <a:effectLst/>
                <a:latin typeface="Menlo" panose="020B0609030804020204" pitchFamily="49" charset="0"/>
              </a:rPr>
              <a:t>]=</a:t>
            </a:r>
            <a:r>
              <a:rPr lang="en-US" altLang="ja-JP" sz="9800" b="0" dirty="0" err="1">
                <a:solidFill>
                  <a:srgbClr val="D4D4D4"/>
                </a:solidFill>
                <a:effectLst/>
                <a:latin typeface="Menlo" panose="020B0609030804020204" pitchFamily="49" charset="0"/>
              </a:rPr>
              <a:t>dts</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1</a:t>
            </a:r>
            <a:r>
              <a:rPr lang="en-US" altLang="ja-JP" sz="9800" b="0" dirty="0">
                <a:solidFill>
                  <a:srgbClr val="D4D4D4"/>
                </a:solidFill>
                <a:effectLst/>
                <a:latin typeface="Menlo" panose="020B0609030804020204" pitchFamily="49" charset="0"/>
              </a:rPr>
              <a:t>/cs )*(</a:t>
            </a:r>
            <a:r>
              <a:rPr lang="en-US" altLang="ja-JP" sz="9800" b="0" dirty="0" err="1">
                <a:solidFill>
                  <a:srgbClr val="D4D4D4"/>
                </a:solidFill>
                <a:effectLst/>
                <a:latin typeface="Menlo" panose="020B0609030804020204" pitchFamily="49" charset="0"/>
              </a:rPr>
              <a:t>si</a:t>
            </a:r>
            <a:r>
              <a:rPr lang="en-US" altLang="ja-JP" sz="9800" b="0" dirty="0">
                <a:solidFill>
                  <a:srgbClr val="D4D4D4"/>
                </a:solidFill>
                <a:effectLst/>
                <a:latin typeface="Menlo" panose="020B0609030804020204" pitchFamily="49" charset="0"/>
              </a:rPr>
              <a:t>*e*ta^</a:t>
            </a:r>
            <a:r>
              <a:rPr lang="en-US" altLang="ja-JP" sz="9800" b="0" dirty="0">
                <a:solidFill>
                  <a:srgbClr val="B5CEA8"/>
                </a:solidFill>
                <a:effectLst/>
                <a:latin typeface="Menlo" panose="020B0609030804020204" pitchFamily="49" charset="0"/>
              </a:rPr>
              <a:t>4</a:t>
            </a:r>
            <a:r>
              <a:rPr lang="en-US" altLang="ja-JP" sz="9800" b="0" dirty="0">
                <a:solidFill>
                  <a:srgbClr val="D4D4D4"/>
                </a:solidFill>
                <a:effectLst/>
                <a:latin typeface="Menlo" panose="020B0609030804020204" pitchFamily="49" charset="0"/>
              </a:rPr>
              <a:t> - </a:t>
            </a:r>
            <a:r>
              <a:rPr lang="en-US" altLang="ja-JP" sz="9800" b="0" dirty="0" err="1">
                <a:solidFill>
                  <a:srgbClr val="D4D4D4"/>
                </a:solidFill>
                <a:effectLst/>
                <a:latin typeface="Menlo" panose="020B0609030804020204" pitchFamily="49" charset="0"/>
              </a:rPr>
              <a:t>si</a:t>
            </a:r>
            <a:r>
              <a:rPr lang="en-US" altLang="ja-JP" sz="9800" b="0" dirty="0">
                <a:solidFill>
                  <a:srgbClr val="D4D4D4"/>
                </a:solidFill>
                <a:effectLst/>
                <a:latin typeface="Menlo" panose="020B0609030804020204" pitchFamily="49" charset="0"/>
              </a:rPr>
              <a:t>*ts^</a:t>
            </a:r>
            <a:r>
              <a:rPr lang="en-US" altLang="ja-JP" sz="9800" b="0" dirty="0">
                <a:solidFill>
                  <a:srgbClr val="B5CEA8"/>
                </a:solidFill>
                <a:effectLst/>
                <a:latin typeface="Menlo" panose="020B0609030804020204" pitchFamily="49" charset="0"/>
              </a:rPr>
              <a:t>4</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1</a:t>
            </a:r>
            <a:r>
              <a:rPr lang="en-US" altLang="ja-JP" sz="9800" b="0" dirty="0">
                <a:solidFill>
                  <a:srgbClr val="D4D4D4"/>
                </a:solidFill>
                <a:effectLst/>
                <a:latin typeface="Menlo" panose="020B0609030804020204" pitchFamily="49" charset="0"/>
              </a:rPr>
              <a:t>-a)*q</a:t>
            </a:r>
          </a:p>
          <a:p>
            <a:r>
              <a:rPr lang="en-US" altLang="ja-JP" sz="9800" b="0" dirty="0">
                <a:solidFill>
                  <a:srgbClr val="C586C0"/>
                </a:solidFill>
                <a:effectLst/>
                <a:latin typeface="Menlo" panose="020B0609030804020204" pitchFamily="49" charset="0"/>
              </a:rPr>
              <a:t>end</a:t>
            </a:r>
            <a:endParaRPr lang="en-US" altLang="ja-JP" sz="9800" b="0" dirty="0">
              <a:solidFill>
                <a:srgbClr val="D4D4D4"/>
              </a:solidFill>
              <a:effectLst/>
              <a:latin typeface="Menlo" panose="020B0609030804020204" pitchFamily="49" charset="0"/>
            </a:endParaRPr>
          </a:p>
          <a:p>
            <a:r>
              <a:rPr lang="en-US" altLang="ja-JP" sz="9800" b="0" dirty="0">
                <a:solidFill>
                  <a:srgbClr val="D4D4D4"/>
                </a:solidFill>
                <a:effectLst/>
                <a:latin typeface="Menlo" panose="020B0609030804020204" pitchFamily="49" charset="0"/>
              </a:rPr>
              <a:t>u0=[-</a:t>
            </a:r>
            <a:r>
              <a:rPr lang="en-US" altLang="ja-JP" sz="9800" b="0" dirty="0">
                <a:solidFill>
                  <a:srgbClr val="B5CEA8"/>
                </a:solidFill>
                <a:effectLst/>
                <a:latin typeface="Menlo" panose="020B0609030804020204" pitchFamily="49" charset="0"/>
              </a:rPr>
              <a:t>1.3</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10.5</a:t>
            </a:r>
            <a:r>
              <a:rPr lang="en-US" altLang="ja-JP" sz="9800" b="0" dirty="0">
                <a:solidFill>
                  <a:srgbClr val="D4D4D4"/>
                </a:solidFill>
                <a:effectLst/>
                <a:latin typeface="Menlo" panose="020B0609030804020204" pitchFamily="49" charset="0"/>
              </a:rPr>
              <a:t>]</a:t>
            </a:r>
            <a:r>
              <a:rPr lang="ja-JP" altLang="en-US" sz="9800" b="0">
                <a:solidFill>
                  <a:srgbClr val="D4D4D4"/>
                </a:solidFill>
                <a:effectLst/>
                <a:latin typeface="Menlo" panose="020B0609030804020204" pitchFamily="49" charset="0"/>
              </a:rPr>
              <a:t>　</a:t>
            </a:r>
            <a:r>
              <a:rPr lang="en-US" altLang="ja-JP" sz="9800" b="0" dirty="0">
                <a:solidFill>
                  <a:srgbClr val="D4D4D4"/>
                </a:solidFill>
                <a:effectLst/>
                <a:latin typeface="Menlo" panose="020B0609030804020204" pitchFamily="49" charset="0"/>
              </a:rPr>
              <a:t>#</a:t>
            </a:r>
            <a:r>
              <a:rPr lang="ja-JP" altLang="en-US" sz="9800" b="0">
                <a:solidFill>
                  <a:srgbClr val="D4D4D4"/>
                </a:solidFill>
                <a:effectLst/>
                <a:latin typeface="Menlo" panose="020B0609030804020204" pitchFamily="49" charset="0"/>
              </a:rPr>
              <a:t>初期条件</a:t>
            </a:r>
            <a:endParaRPr lang="en-US" altLang="ja-JP" sz="9800" b="0" dirty="0">
              <a:solidFill>
                <a:srgbClr val="D4D4D4"/>
              </a:solidFill>
              <a:effectLst/>
              <a:latin typeface="Menlo" panose="020B0609030804020204" pitchFamily="49" charset="0"/>
            </a:endParaRPr>
          </a:p>
          <a:p>
            <a:r>
              <a:rPr lang="en-US" altLang="ja-JP" sz="9800" b="0" dirty="0" err="1">
                <a:solidFill>
                  <a:srgbClr val="D4D4D4"/>
                </a:solidFill>
                <a:effectLst/>
                <a:latin typeface="Menlo" panose="020B0609030804020204" pitchFamily="49" charset="0"/>
              </a:rPr>
              <a:t>tspan</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0</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364</a:t>
            </a:r>
            <a:r>
              <a:rPr lang="en-US" altLang="ja-JP" sz="9800" b="0" dirty="0">
                <a:solidFill>
                  <a:srgbClr val="D4D4D4"/>
                </a:solidFill>
                <a:effectLst/>
                <a:latin typeface="Menlo" panose="020B0609030804020204" pitchFamily="49" charset="0"/>
              </a:rPr>
              <a:t>)</a:t>
            </a:r>
          </a:p>
          <a:p>
            <a:r>
              <a:rPr lang="en-US" altLang="ja-JP" sz="9800" b="0" dirty="0">
                <a:solidFill>
                  <a:srgbClr val="D4D4D4"/>
                </a:solidFill>
                <a:effectLst/>
                <a:latin typeface="Menlo" panose="020B0609030804020204" pitchFamily="49" charset="0"/>
              </a:rPr>
              <a:t>p=</a:t>
            </a:r>
            <a:r>
              <a:rPr lang="en-US" altLang="ja-JP" sz="9800" b="0" dirty="0">
                <a:solidFill>
                  <a:srgbClr val="DCDCAA"/>
                </a:solidFill>
                <a:effectLst/>
                <a:latin typeface="Menlo" panose="020B0609030804020204" pitchFamily="49" charset="0"/>
              </a:rPr>
              <a:t>rand</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6</a:t>
            </a:r>
            <a:r>
              <a:rPr lang="en-US" altLang="ja-JP" sz="9800" b="0" dirty="0">
                <a:solidFill>
                  <a:srgbClr val="D4D4D4"/>
                </a:solidFill>
                <a:effectLst/>
                <a:latin typeface="Menlo" panose="020B0609030804020204" pitchFamily="49" charset="0"/>
              </a:rPr>
              <a:t>)</a:t>
            </a:r>
          </a:p>
          <a:p>
            <a:r>
              <a:rPr lang="en-US" altLang="ja-JP" sz="9800" b="0" dirty="0">
                <a:solidFill>
                  <a:srgbClr val="D4D4D4"/>
                </a:solidFill>
                <a:effectLst/>
                <a:latin typeface="Menlo" panose="020B0609030804020204" pitchFamily="49" charset="0"/>
              </a:rPr>
              <a:t>prob=</a:t>
            </a:r>
            <a:r>
              <a:rPr lang="en-US" altLang="ja-JP" sz="9800" b="0" dirty="0" err="1">
                <a:solidFill>
                  <a:srgbClr val="DCDCAA"/>
                </a:solidFill>
                <a:effectLst/>
                <a:latin typeface="Menlo" panose="020B0609030804020204" pitchFamily="49" charset="0"/>
              </a:rPr>
              <a:t>ODEProblem</a:t>
            </a:r>
            <a:r>
              <a:rPr lang="en-US" altLang="ja-JP" sz="9800" b="0" dirty="0">
                <a:solidFill>
                  <a:srgbClr val="D4D4D4"/>
                </a:solidFill>
                <a:effectLst/>
                <a:latin typeface="Menlo" panose="020B0609030804020204" pitchFamily="49" charset="0"/>
              </a:rPr>
              <a:t>(tts,u0,tspan,p)</a:t>
            </a:r>
          </a:p>
          <a:p>
            <a:r>
              <a:rPr lang="en-US" altLang="ja-JP" sz="9800" b="0" dirty="0">
                <a:solidFill>
                  <a:srgbClr val="D4D4D4"/>
                </a:solidFill>
                <a:effectLst/>
                <a:latin typeface="Menlo" panose="020B0609030804020204" pitchFamily="49" charset="0"/>
              </a:rPr>
              <a:t>sol=</a:t>
            </a:r>
            <a:r>
              <a:rPr lang="en-US" altLang="ja-JP" sz="9800" b="0" dirty="0">
                <a:solidFill>
                  <a:srgbClr val="DCDCAA"/>
                </a:solidFill>
                <a:effectLst/>
                <a:latin typeface="Menlo" panose="020B0609030804020204" pitchFamily="49" charset="0"/>
              </a:rPr>
              <a:t>solve</a:t>
            </a:r>
            <a:r>
              <a:rPr lang="en-US" altLang="ja-JP" sz="9800" b="0" dirty="0">
                <a:solidFill>
                  <a:srgbClr val="D4D4D4"/>
                </a:solidFill>
                <a:effectLst/>
                <a:latin typeface="Menlo" panose="020B0609030804020204" pitchFamily="49" charset="0"/>
              </a:rPr>
              <a:t>(</a:t>
            </a:r>
            <a:r>
              <a:rPr lang="en-US" altLang="ja-JP" sz="9800" b="0" dirty="0" err="1">
                <a:solidFill>
                  <a:srgbClr val="DCDCAA"/>
                </a:solidFill>
                <a:effectLst/>
                <a:latin typeface="Menlo" panose="020B0609030804020204" pitchFamily="49" charset="0"/>
              </a:rPr>
              <a:t>ODEProblem</a:t>
            </a:r>
            <a:r>
              <a:rPr lang="en-US" altLang="ja-JP" sz="9800" b="0" dirty="0">
                <a:solidFill>
                  <a:srgbClr val="D4D4D4"/>
                </a:solidFill>
                <a:effectLst/>
                <a:latin typeface="Menlo" panose="020B0609030804020204" pitchFamily="49" charset="0"/>
              </a:rPr>
              <a:t>(tts,u0,tspan,p),</a:t>
            </a:r>
            <a:r>
              <a:rPr lang="en-US" altLang="ja-JP" sz="9800" b="0" dirty="0" err="1">
                <a:solidFill>
                  <a:srgbClr val="D4D4D4"/>
                </a:solidFill>
                <a:effectLst/>
                <a:latin typeface="Menlo" panose="020B0609030804020204" pitchFamily="49" charset="0"/>
              </a:rPr>
              <a:t>saveat</a:t>
            </a:r>
            <a:r>
              <a:rPr lang="en-US" altLang="ja-JP" sz="9800" b="0" dirty="0">
                <a:solidFill>
                  <a:srgbClr val="D4D4D4"/>
                </a:solidFill>
                <a:effectLst/>
                <a:latin typeface="Menlo" panose="020B0609030804020204" pitchFamily="49" charset="0"/>
              </a:rPr>
              <a:t>=</a:t>
            </a:r>
            <a:r>
              <a:rPr lang="en-US" altLang="ja-JP" sz="9800" b="0" dirty="0">
                <a:solidFill>
                  <a:srgbClr val="B5CEA8"/>
                </a:solidFill>
                <a:effectLst/>
                <a:latin typeface="Menlo" panose="020B0609030804020204" pitchFamily="49" charset="0"/>
              </a:rPr>
              <a:t>1</a:t>
            </a:r>
            <a:r>
              <a:rPr lang="en-US" altLang="ja-JP" sz="9800" b="0" dirty="0">
                <a:solidFill>
                  <a:srgbClr val="D4D4D4"/>
                </a:solidFill>
                <a:effectLst/>
                <a:latin typeface="Menlo" panose="020B0609030804020204" pitchFamily="49" charset="0"/>
              </a:rPr>
              <a:t>)</a:t>
            </a:r>
            <a:endParaRPr lang="en-US" altLang="ja-JP" sz="9800" dirty="0">
              <a:solidFill>
                <a:srgbClr val="D4D4D4"/>
              </a:solidFill>
              <a:latin typeface="Menlo" panose="020B0609030804020204" pitchFamily="49" charset="0"/>
            </a:endParaRPr>
          </a:p>
          <a:p>
            <a:r>
              <a:rPr lang="en-US" altLang="ja-JP" sz="9800" b="0" dirty="0">
                <a:solidFill>
                  <a:srgbClr val="DCDCAA"/>
                </a:solidFill>
                <a:effectLst/>
                <a:latin typeface="Menlo" panose="020B0609030804020204" pitchFamily="49" charset="0"/>
              </a:rPr>
              <a:t>plot</a:t>
            </a:r>
            <a:r>
              <a:rPr lang="en-US" altLang="ja-JP" sz="9800" b="0" dirty="0">
                <a:solidFill>
                  <a:srgbClr val="D4D4D4"/>
                </a:solidFill>
                <a:effectLst/>
                <a:latin typeface="Menlo" panose="020B0609030804020204" pitchFamily="49" charset="0"/>
              </a:rPr>
              <a:t>(sol)</a:t>
            </a:r>
            <a:r>
              <a:rPr lang="ja-JP" altLang="en-US" sz="9800" b="0">
                <a:solidFill>
                  <a:srgbClr val="D4D4D4"/>
                </a:solidFill>
                <a:effectLst/>
                <a:latin typeface="Menlo" panose="020B0609030804020204" pitchFamily="49" charset="0"/>
              </a:rPr>
              <a:t>　</a:t>
            </a:r>
            <a:r>
              <a:rPr lang="en-US" altLang="ja-JP" sz="9800" b="0" dirty="0">
                <a:solidFill>
                  <a:srgbClr val="D4D4D4"/>
                </a:solidFill>
                <a:effectLst/>
                <a:latin typeface="Menlo" panose="020B0609030804020204" pitchFamily="49" charset="0"/>
              </a:rPr>
              <a:t>#</a:t>
            </a:r>
            <a:r>
              <a:rPr lang="ja-JP" altLang="en-US" sz="9800" b="0">
                <a:solidFill>
                  <a:srgbClr val="D4D4D4"/>
                </a:solidFill>
                <a:effectLst/>
                <a:latin typeface="Menlo" panose="020B0609030804020204" pitchFamily="49" charset="0"/>
              </a:rPr>
              <a:t>プロット</a:t>
            </a:r>
            <a:endParaRPr lang="en-US" altLang="ja-JP" sz="9800"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lang="en-US" altLang="ja-JP" b="0" dirty="0">
              <a:solidFill>
                <a:srgbClr val="C586C0"/>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br>
              <a:rPr lang="en-US" altLang="ja-JP" b="0" dirty="0">
                <a:solidFill>
                  <a:srgbClr val="D4D4D4"/>
                </a:solidFill>
                <a:effectLst/>
                <a:latin typeface="Menlo" panose="020B0609030804020204" pitchFamily="49" charset="0"/>
              </a:rPr>
            </a:br>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lang="en-US" altLang="ja-JP" b="0" dirty="0">
              <a:solidFill>
                <a:srgbClr val="D4D4D4"/>
              </a:solidFill>
              <a:effectLst/>
              <a:latin typeface="Menlo" panose="020B0609030804020204" pitchFamily="49" charset="0"/>
            </a:endParaRPr>
          </a:p>
          <a:p>
            <a:endParaRPr kumimoji="1" lang="ja-JP" altLang="en-US"/>
          </a:p>
        </p:txBody>
      </p:sp>
    </p:spTree>
    <p:extLst>
      <p:ext uri="{BB962C8B-B14F-4D97-AF65-F5344CB8AC3E}">
        <p14:creationId xmlns:p14="http://schemas.microsoft.com/office/powerpoint/2010/main" val="190510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CEC3A-632D-7E4E-76EB-8FE2465144B3}"/>
              </a:ext>
            </a:extLst>
          </p:cNvPr>
          <p:cNvSpPr>
            <a:spLocks noGrp="1"/>
          </p:cNvSpPr>
          <p:nvPr>
            <p:ph type="title"/>
          </p:nvPr>
        </p:nvSpPr>
        <p:spPr>
          <a:xfrm>
            <a:off x="838200" y="365125"/>
            <a:ext cx="10515600" cy="757093"/>
          </a:xfrm>
        </p:spPr>
        <p:txBody>
          <a:bodyPr/>
          <a:lstStyle/>
          <a:p>
            <a:r>
              <a:rPr kumimoji="1" lang="ja-JP" altLang="en-US"/>
              <a:t>結果を見る</a:t>
            </a:r>
          </a:p>
        </p:txBody>
      </p:sp>
      <p:pic>
        <p:nvPicPr>
          <p:cNvPr id="5" name="コンテンツ プレースホルダー 4">
            <a:extLst>
              <a:ext uri="{FF2B5EF4-FFF2-40B4-BE49-F238E27FC236}">
                <a16:creationId xmlns:a16="http://schemas.microsoft.com/office/drawing/2014/main" id="{2C83120B-CE9E-7C85-6CE4-6236E27E1A6A}"/>
              </a:ext>
            </a:extLst>
          </p:cNvPr>
          <p:cNvPicPr>
            <a:picLocks noGrp="1" noChangeAspect="1"/>
          </p:cNvPicPr>
          <p:nvPr>
            <p:ph idx="1"/>
          </p:nvPr>
        </p:nvPicPr>
        <p:blipFill>
          <a:blip r:embed="rId2"/>
          <a:stretch>
            <a:fillRect/>
          </a:stretch>
        </p:blipFill>
        <p:spPr>
          <a:xfrm>
            <a:off x="1276747" y="1649687"/>
            <a:ext cx="9301198" cy="7706894"/>
          </a:xfrm>
        </p:spPr>
      </p:pic>
    </p:spTree>
    <p:extLst>
      <p:ext uri="{BB962C8B-B14F-4D97-AF65-F5344CB8AC3E}">
        <p14:creationId xmlns:p14="http://schemas.microsoft.com/office/powerpoint/2010/main" val="3223628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7518</TotalTime>
  <Words>5714</Words>
  <Application>Microsoft Macintosh PowerPoint</Application>
  <PresentationFormat>ワイド画面</PresentationFormat>
  <Paragraphs>505</Paragraphs>
  <Slides>64</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JuliaMono</vt:lpstr>
      <vt:lpstr>游ゴシック</vt:lpstr>
      <vt:lpstr>游ゴシック Light</vt:lpstr>
      <vt:lpstr>Arial</vt:lpstr>
      <vt:lpstr>Calibri</vt:lpstr>
      <vt:lpstr>Cambria Math</vt:lpstr>
      <vt:lpstr>Menlo</vt:lpstr>
      <vt:lpstr>Office テーマ</vt:lpstr>
      <vt:lpstr>参考資料</vt:lpstr>
      <vt:lpstr>課題概要</vt:lpstr>
      <vt:lpstr>データについて</vt:lpstr>
      <vt:lpstr>Julia で可視化してみる(2021年）　コード</vt:lpstr>
      <vt:lpstr>可視化結果</vt:lpstr>
      <vt:lpstr>方法</vt:lpstr>
      <vt:lpstr>方法１:微分方程式でシミュレーション（最適化つきで） </vt:lpstr>
      <vt:lpstr>コード</vt:lpstr>
      <vt:lpstr>結果を見る</vt:lpstr>
      <vt:lpstr>最適化してみる</vt:lpstr>
      <vt:lpstr>結果を見る(失敗)</vt:lpstr>
      <vt:lpstr>ニューラルネットワークを取り入れる</vt:lpstr>
      <vt:lpstr>コード</vt:lpstr>
      <vt:lpstr>線形mlpシミュレーションと最適化結果</vt:lpstr>
      <vt:lpstr>隠し層tanh　出力は線形</vt:lpstr>
      <vt:lpstr>入力をx^4にする</vt:lpstr>
      <vt:lpstr>2次微分方程式(d^2 y)/(d^2 x)=NN(x)  にする　 </vt:lpstr>
      <vt:lpstr>シミュレーション</vt:lpstr>
      <vt:lpstr>Diffeqライブラーリの微分方程式法についてまとめ</vt:lpstr>
      <vt:lpstr>方法2 fluxライブラーリ中心の機械学習</vt:lpstr>
      <vt:lpstr>データの処理について（以下のコードに従う)</vt:lpstr>
      <vt:lpstr>まずはmlp</vt:lpstr>
      <vt:lpstr>結果</vt:lpstr>
      <vt:lpstr>[1:364] [2:365]の場合の近似と予測の可視化</vt:lpstr>
      <vt:lpstr>2020 2021の場合</vt:lpstr>
      <vt:lpstr>コード</vt:lpstr>
      <vt:lpstr>自然言語処理ニューラルネットワーク　rnn</vt:lpstr>
      <vt:lpstr>Lstm</vt:lpstr>
      <vt:lpstr>[1:364] [2:365]の場合の近似と予測の可視化</vt:lpstr>
      <vt:lpstr>2020 2021の時</vt:lpstr>
      <vt:lpstr>コード</vt:lpstr>
      <vt:lpstr>Lstmと微分方程式連携dT/dt＝Lstm(T)</vt:lpstr>
      <vt:lpstr>Lstmと微分方程式連携dT/dt＝Lstm(T)の結果可視化 2020のデータを使って</vt:lpstr>
      <vt:lpstr>gru</vt:lpstr>
      <vt:lpstr>gruと微分方程式連携dT/dt＝GRU(T)</vt:lpstr>
      <vt:lpstr>結果</vt:lpstr>
      <vt:lpstr>Transfomers</vt:lpstr>
      <vt:lpstr>Forward とloss のコード</vt:lpstr>
      <vt:lpstr>Transfomers</vt:lpstr>
      <vt:lpstr>[1:364] [2:365]の場合の近似と予測の可視化</vt:lpstr>
      <vt:lpstr>2020 2021の時</vt:lpstr>
      <vt:lpstr>Rnn についてのまとめ</vt:lpstr>
      <vt:lpstr>方法３Turing,AbstractGPs,を中心の確率モデル法</vt:lpstr>
      <vt:lpstr>ベイズニューラルネットワーク </vt:lpstr>
      <vt:lpstr>流れ</vt:lpstr>
      <vt:lpstr>結果の可視化</vt:lpstr>
      <vt:lpstr>続き</vt:lpstr>
      <vt:lpstr>コード</vt:lpstr>
      <vt:lpstr>ガウス過程</vt:lpstr>
      <vt:lpstr>具体的な流れ</vt:lpstr>
      <vt:lpstr>結果</vt:lpstr>
      <vt:lpstr>PowerPoint プレゼンテーション</vt:lpstr>
      <vt:lpstr>PowerPoint プレゼンテーション</vt:lpstr>
      <vt:lpstr>コード</vt:lpstr>
      <vt:lpstr>PowerPoint プレゼンテーション</vt:lpstr>
      <vt:lpstr>Deep kernel learning</vt:lpstr>
      <vt:lpstr>コード</vt:lpstr>
      <vt:lpstr>結果</vt:lpstr>
      <vt:lpstr>Turing でやってみる</vt:lpstr>
      <vt:lpstr>結果</vt:lpstr>
      <vt:lpstr>確率方法のまとめ</vt:lpstr>
      <vt:lpstr>全体のまとめ</vt:lpstr>
      <vt:lpstr>今回の課題について</vt:lpstr>
      <vt:lpstr>Julia につて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2年未来創造最終課題  dong computation with julia</dc:title>
  <dc:creator>潘雪龍</dc:creator>
  <cp:lastModifiedBy>潘雪龍</cp:lastModifiedBy>
  <cp:revision>5</cp:revision>
  <dcterms:created xsi:type="dcterms:W3CDTF">2023-01-20T07:23:06Z</dcterms:created>
  <dcterms:modified xsi:type="dcterms:W3CDTF">2025-04-03T17:03:38Z</dcterms:modified>
</cp:coreProperties>
</file>